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81" r:id="rId6"/>
    <p:sldId id="282" r:id="rId7"/>
    <p:sldId id="266" r:id="rId8"/>
    <p:sldId id="270" r:id="rId9"/>
    <p:sldId id="261" r:id="rId10"/>
    <p:sldId id="263" r:id="rId11"/>
    <p:sldId id="262" r:id="rId12"/>
    <p:sldId id="264" r:id="rId13"/>
    <p:sldId id="265" r:id="rId14"/>
    <p:sldId id="268" r:id="rId15"/>
    <p:sldId id="280" r:id="rId16"/>
    <p:sldId id="271" r:id="rId17"/>
    <p:sldId id="278" r:id="rId18"/>
    <p:sldId id="279" r:id="rId19"/>
    <p:sldId id="283"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275"/>
    <p:restoredTop sz="94663"/>
  </p:normalViewPr>
  <p:slideViewPr>
    <p:cSldViewPr snapToGrid="0" snapToObjects="1">
      <p:cViewPr varScale="1">
        <p:scale>
          <a:sx n="67" d="100"/>
          <a:sy n="67" d="100"/>
        </p:scale>
        <p:origin x="860"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10.JPG>
</file>

<file path=ppt/media/image11.tiff>
</file>

<file path=ppt/media/image12.tiff>
</file>

<file path=ppt/media/image13.tiff>
</file>

<file path=ppt/media/image14.tiff>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svg>
</file>

<file path=ppt/media/image3.PNG>
</file>

<file path=ppt/media/image4.tiff>
</file>

<file path=ppt/media/image5.tiff>
</file>

<file path=ppt/media/image6.tiff>
</file>

<file path=ppt/media/image7.tiff>
</file>

<file path=ppt/media/image8.tiff>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923F103-BC34-4FE4-A40E-EDDEECFDA5D0}" type="datetimeFigureOut">
              <a:rPr lang="en-US" dirty="0"/>
              <a:pPr/>
              <a:t>1/20/2020</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23A1CC3-2375-41D4-9E03-427CAF2A4C1A}" type="datetimeFigureOut">
              <a:rPr lang="en-US" dirty="0"/>
              <a:t>1/20/2020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FF16868-8199-4C2C-A5B1-63AEE139F88E}" type="datetimeFigureOut">
              <a:rPr lang="en-US" dirty="0"/>
              <a:t>1/20/2020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AD9FF7F-6988-44CC-821B-644E70CD2F73}" type="datetimeFigureOut">
              <a:rPr lang="en-US" dirty="0"/>
              <a:t>1/20/2020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C12C299-16B2-4475-990D-751901EACC14}" type="datetimeFigureOut">
              <a:rPr lang="en-US" dirty="0"/>
              <a:t>1/20/2020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dirty="0"/>
              <a:t>1/20/2020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dirty="0"/>
              <a:t>1/20/2020</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53086D93-FCAC-47E0-A2EE-787E62CA814C}" type="datetimeFigureOut">
              <a:rPr lang="en-US" dirty="0"/>
              <a:t>1/20/2020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CDA879A6-0FD0-4734-A311-86BFCA472E6E}" type="datetimeFigureOut">
              <a:rPr lang="en-US" dirty="0"/>
              <a:t>1/20/2020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dirty="0"/>
              <a:t>1/20/2020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dirty="0"/>
              <a:t>1/20/2020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dirty="0"/>
              <a:t>1/20/2020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dirty="0"/>
              <a:t>1/20/2020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dirty="0"/>
              <a:t>1/20/2020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dirty="0"/>
              <a:t>1/20/2020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6E86A4C-8E40-4F87-A4F0-01A0687C5742}" type="datetimeFigureOut">
              <a:rPr lang="en-US" dirty="0"/>
              <a:t>1/20/2020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5E72C73-2D91-4E12-BA25-F0AA0C03599B}" type="datetimeFigureOut">
              <a:rPr lang="en-US" dirty="0"/>
              <a:t>1/20/2020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BE451C3-0FF4-47C4-B829-773ADF60F88C}" type="datetimeFigureOut">
              <a:rPr lang="en-US" dirty="0"/>
              <a:t>1/20/2020</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72"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25.sv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Freeform 5">
            <a:extLst>
              <a:ext uri="{FF2B5EF4-FFF2-40B4-BE49-F238E27FC236}">
                <a16:creationId xmlns:a16="http://schemas.microsoft.com/office/drawing/2014/main" id="{D22D1B95-2B54-43E9-85D9-B489F6C5DD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a:extLst>
              <a:ext uri="{FF2B5EF4-FFF2-40B4-BE49-F238E27FC236}">
                <a16:creationId xmlns:a16="http://schemas.microsoft.com/office/drawing/2014/main" id="{7D0F3F6D-A49D-4406-8D61-1C4F8D792F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a:extLst>
              <a:ext uri="{FF2B5EF4-FFF2-40B4-BE49-F238E27FC236}">
                <a16:creationId xmlns:a16="http://schemas.microsoft.com/office/drawing/2014/main" id="{D953A318-DA8D-4405-9536-D889E45C5E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sp>
        <p:nvSpPr>
          <p:cNvPr id="14" name="Rectangle 13">
            <a:extLst>
              <a:ext uri="{FF2B5EF4-FFF2-40B4-BE49-F238E27FC236}">
                <a16:creationId xmlns:a16="http://schemas.microsoft.com/office/drawing/2014/main" id="{9E382A3D-2F90-475C-8DF2-F666FEA342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DADC5EF9-A9EF-8749-8F67-A717E34EA80E}"/>
              </a:ext>
            </a:extLst>
          </p:cNvPr>
          <p:cNvSpPr>
            <a:spLocks noGrp="1"/>
          </p:cNvSpPr>
          <p:nvPr>
            <p:ph type="ctrTitle"/>
          </p:nvPr>
        </p:nvSpPr>
        <p:spPr>
          <a:xfrm>
            <a:off x="1683171" y="1143000"/>
            <a:ext cx="8825658" cy="3389217"/>
          </a:xfrm>
        </p:spPr>
        <p:txBody>
          <a:bodyPr anchor="ctr">
            <a:normAutofit/>
          </a:bodyPr>
          <a:lstStyle/>
          <a:p>
            <a:pPr lvl="0" algn="ctr" defTabSz="914400">
              <a:lnSpc>
                <a:spcPct val="90000"/>
              </a:lnSpc>
              <a:spcBef>
                <a:spcPts val="0"/>
              </a:spcBef>
            </a:pPr>
            <a:r>
              <a:rPr lang="en-US" sz="4600" b="1" kern="0">
                <a:solidFill>
                  <a:srgbClr val="FFFFFF"/>
                </a:solidFill>
                <a:latin typeface="Maven Pro"/>
                <a:ea typeface="Maven Pro"/>
                <a:cs typeface="Maven Pro"/>
                <a:sym typeface="Maven Pro"/>
              </a:rPr>
              <a:t>Prudential Life Insurance</a:t>
            </a:r>
            <a:br>
              <a:rPr lang="en-US" sz="4600" b="1" kern="0">
                <a:solidFill>
                  <a:srgbClr val="FFFFFF"/>
                </a:solidFill>
                <a:latin typeface="Maven Pro"/>
                <a:ea typeface="Maven Pro"/>
                <a:cs typeface="Maven Pro"/>
                <a:sym typeface="Maven Pro"/>
              </a:rPr>
            </a:br>
            <a:br>
              <a:rPr lang="en-US" sz="4600" b="1" kern="0">
                <a:solidFill>
                  <a:srgbClr val="FFFFFF"/>
                </a:solidFill>
                <a:latin typeface="Maven Pro"/>
                <a:ea typeface="Maven Pro"/>
                <a:cs typeface="Maven Pro"/>
                <a:sym typeface="Maven Pro"/>
              </a:rPr>
            </a:br>
            <a:r>
              <a:rPr lang="en-US" sz="4600" b="1" kern="0">
                <a:solidFill>
                  <a:srgbClr val="FFFFFF"/>
                </a:solidFill>
                <a:latin typeface="Maven Pro"/>
                <a:ea typeface="Maven Pro"/>
                <a:cs typeface="Maven Pro"/>
                <a:sym typeface="Maven Pro"/>
              </a:rPr>
              <a:t>Advances in Data Science and Architecture</a:t>
            </a:r>
            <a:br>
              <a:rPr lang="en-US" sz="4600" b="1" kern="0">
                <a:solidFill>
                  <a:srgbClr val="FFFFFF"/>
                </a:solidFill>
                <a:latin typeface="Maven Pro"/>
                <a:ea typeface="Maven Pro"/>
                <a:cs typeface="Maven Pro"/>
                <a:sym typeface="Maven Pro"/>
              </a:rPr>
            </a:br>
            <a:r>
              <a:rPr lang="en-US" sz="4600" b="1" kern="0">
                <a:solidFill>
                  <a:srgbClr val="FFFFFF"/>
                </a:solidFill>
                <a:latin typeface="Maven Pro"/>
                <a:ea typeface="Maven Pro"/>
                <a:cs typeface="Maven Pro"/>
                <a:sym typeface="Maven Pro"/>
              </a:rPr>
              <a:t>Professor: Dr. Subrata Das</a:t>
            </a:r>
            <a:endParaRPr lang="en-US" sz="4600">
              <a:solidFill>
                <a:srgbClr val="FFFFFF"/>
              </a:solidFill>
            </a:endParaRPr>
          </a:p>
        </p:txBody>
      </p:sp>
      <p:sp>
        <p:nvSpPr>
          <p:cNvPr id="3" name="Subtitle 2">
            <a:extLst>
              <a:ext uri="{FF2B5EF4-FFF2-40B4-BE49-F238E27FC236}">
                <a16:creationId xmlns:a16="http://schemas.microsoft.com/office/drawing/2014/main" id="{85D0D4BE-EAAE-714E-8CC3-2853B7056015}"/>
              </a:ext>
            </a:extLst>
          </p:cNvPr>
          <p:cNvSpPr>
            <a:spLocks noGrp="1"/>
          </p:cNvSpPr>
          <p:nvPr>
            <p:ph type="subTitle" idx="1"/>
          </p:nvPr>
        </p:nvSpPr>
        <p:spPr>
          <a:xfrm>
            <a:off x="1683171" y="5240851"/>
            <a:ext cx="8825658" cy="828932"/>
          </a:xfrm>
        </p:spPr>
        <p:txBody>
          <a:bodyPr>
            <a:normAutofit/>
          </a:bodyPr>
          <a:lstStyle/>
          <a:p>
            <a:pPr lvl="0" algn="ctr">
              <a:lnSpc>
                <a:spcPct val="90000"/>
              </a:lnSpc>
              <a:spcBef>
                <a:spcPts val="0"/>
              </a:spcBef>
            </a:pPr>
            <a:endParaRPr lang="en-US" sz="1300" dirty="0">
              <a:solidFill>
                <a:schemeClr val="tx2"/>
              </a:solidFill>
            </a:endParaRPr>
          </a:p>
          <a:p>
            <a:pPr lvl="0" algn="ctr">
              <a:lnSpc>
                <a:spcPct val="90000"/>
              </a:lnSpc>
              <a:spcBef>
                <a:spcPts val="0"/>
              </a:spcBef>
              <a:buClr>
                <a:schemeClr val="dk1"/>
              </a:buClr>
              <a:buSzPts val="1100"/>
            </a:pPr>
            <a:r>
              <a:rPr lang="en-US" sz="1300" dirty="0">
                <a:solidFill>
                  <a:schemeClr val="tx2"/>
                </a:solidFill>
              </a:rPr>
              <a:t>RADHIKA GATHIA</a:t>
            </a:r>
            <a:r>
              <a:rPr lang="en-US" sz="1300" b="1" dirty="0">
                <a:solidFill>
                  <a:schemeClr val="tx2"/>
                </a:solidFill>
              </a:rPr>
              <a:t> </a:t>
            </a:r>
            <a:r>
              <a:rPr lang="en-US" sz="1300" dirty="0">
                <a:solidFill>
                  <a:schemeClr val="tx2"/>
                </a:solidFill>
              </a:rPr>
              <a:t>[001820710]</a:t>
            </a:r>
          </a:p>
          <a:p>
            <a:pPr lvl="0" algn="ctr">
              <a:lnSpc>
                <a:spcPct val="90000"/>
              </a:lnSpc>
              <a:spcBef>
                <a:spcPts val="0"/>
              </a:spcBef>
              <a:buClr>
                <a:schemeClr val="dk1"/>
              </a:buClr>
              <a:buSzPts val="1100"/>
            </a:pPr>
            <a:r>
              <a:rPr lang="en-US" sz="1300" dirty="0" err="1">
                <a:solidFill>
                  <a:schemeClr val="tx2"/>
                </a:solidFill>
              </a:rPr>
              <a:t>Dharak</a:t>
            </a:r>
            <a:r>
              <a:rPr lang="en-US" sz="1300" dirty="0">
                <a:solidFill>
                  <a:schemeClr val="tx2"/>
                </a:solidFill>
              </a:rPr>
              <a:t> </a:t>
            </a:r>
            <a:r>
              <a:rPr lang="en-US" sz="1300" dirty="0" err="1">
                <a:solidFill>
                  <a:schemeClr val="tx2"/>
                </a:solidFill>
              </a:rPr>
              <a:t>Savalia</a:t>
            </a:r>
            <a:r>
              <a:rPr lang="en-US" sz="1300" dirty="0">
                <a:solidFill>
                  <a:schemeClr val="tx2"/>
                </a:solidFill>
              </a:rPr>
              <a:t> [001219064]</a:t>
            </a:r>
            <a:endParaRPr lang="en-US" sz="1300" b="1" dirty="0">
              <a:solidFill>
                <a:schemeClr val="tx2"/>
              </a:solidFill>
            </a:endParaRPr>
          </a:p>
          <a:p>
            <a:pPr lvl="0" algn="ctr">
              <a:lnSpc>
                <a:spcPct val="90000"/>
              </a:lnSpc>
              <a:spcBef>
                <a:spcPts val="0"/>
              </a:spcBef>
              <a:buClr>
                <a:schemeClr val="dk1"/>
              </a:buClr>
              <a:buSzPts val="1100"/>
            </a:pPr>
            <a:r>
              <a:rPr lang="en-US" sz="1300" dirty="0">
                <a:solidFill>
                  <a:schemeClr val="tx2"/>
                </a:solidFill>
              </a:rPr>
              <a:t>Rohini </a:t>
            </a:r>
            <a:r>
              <a:rPr lang="en-US" sz="1300" dirty="0" err="1">
                <a:solidFill>
                  <a:schemeClr val="tx2"/>
                </a:solidFill>
              </a:rPr>
              <a:t>Mandewalkar</a:t>
            </a:r>
            <a:r>
              <a:rPr lang="en-US" sz="1300" dirty="0">
                <a:solidFill>
                  <a:schemeClr val="tx2"/>
                </a:solidFill>
              </a:rPr>
              <a:t> [001235482]</a:t>
            </a:r>
          </a:p>
          <a:p>
            <a:pPr algn="ctr">
              <a:lnSpc>
                <a:spcPct val="90000"/>
              </a:lnSpc>
            </a:pPr>
            <a:endParaRPr lang="en-US" sz="1300" dirty="0">
              <a:solidFill>
                <a:schemeClr val="tx2"/>
              </a:solidFill>
            </a:endParaRPr>
          </a:p>
        </p:txBody>
      </p:sp>
    </p:spTree>
    <p:extLst>
      <p:ext uri="{BB962C8B-B14F-4D97-AF65-F5344CB8AC3E}">
        <p14:creationId xmlns:p14="http://schemas.microsoft.com/office/powerpoint/2010/main" val="11517822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10C9632-BB6F-48EE-AB65-501878BA5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587"/>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13" name="Freeform: Shape 12">
            <a:extLst>
              <a:ext uri="{FF2B5EF4-FFF2-40B4-BE49-F238E27FC236}">
                <a16:creationId xmlns:a16="http://schemas.microsoft.com/office/drawing/2014/main" id="{4EC8AAB6-953B-4D29-9967-3C44D06BB4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sp>
      <p:sp>
        <p:nvSpPr>
          <p:cNvPr id="15" name="Freeform 5">
            <a:extLst>
              <a:ext uri="{FF2B5EF4-FFF2-40B4-BE49-F238E27FC236}">
                <a16:creationId xmlns:a16="http://schemas.microsoft.com/office/drawing/2014/main" id="{C89ED458-2326-40DC-9C7B-1A717B6551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p:cNvSpPr>
            <a:spLocks noGrp="1"/>
          </p:cNvSpPr>
          <p:nvPr>
            <p:ph type="title"/>
          </p:nvPr>
        </p:nvSpPr>
        <p:spPr>
          <a:xfrm>
            <a:off x="1154955" y="973668"/>
            <a:ext cx="2942210" cy="1020232"/>
          </a:xfrm>
        </p:spPr>
        <p:txBody>
          <a:bodyPr>
            <a:normAutofit/>
          </a:bodyPr>
          <a:lstStyle/>
          <a:p>
            <a:pPr>
              <a:lnSpc>
                <a:spcPct val="90000"/>
              </a:lnSpc>
            </a:pPr>
            <a:r>
              <a:rPr lang="en-US" sz="2500" b="1" i="1">
                <a:solidFill>
                  <a:schemeClr val="tx1"/>
                </a:solidFill>
                <a:latin typeface="Calibri" panose="020F0502020204030204" pitchFamily="34" charset="0"/>
                <a:cs typeface="Calibri" panose="020F0502020204030204" pitchFamily="34" charset="0"/>
              </a:rPr>
              <a:t>Tuning and Building SVM model</a:t>
            </a:r>
          </a:p>
        </p:txBody>
      </p:sp>
      <p:pic>
        <p:nvPicPr>
          <p:cNvPr id="6" name="Picture 5"/>
          <p:cNvPicPr>
            <a:picLocks noChangeAspect="1"/>
          </p:cNvPicPr>
          <p:nvPr/>
        </p:nvPicPr>
        <p:blipFill rotWithShape="1">
          <a:blip r:embed="rId2"/>
          <a:srcRect r="6266"/>
          <a:stretch/>
        </p:blipFill>
        <p:spPr>
          <a:xfrm>
            <a:off x="5194607" y="803751"/>
            <a:ext cx="6391533" cy="5250498"/>
          </a:xfrm>
          <a:prstGeom prst="rect">
            <a:avLst/>
          </a:prstGeom>
        </p:spPr>
      </p:pic>
      <p:sp>
        <p:nvSpPr>
          <p:cNvPr id="17" name="Rectangle 16">
            <a:extLst>
              <a:ext uri="{FF2B5EF4-FFF2-40B4-BE49-F238E27FC236}">
                <a16:creationId xmlns:a16="http://schemas.microsoft.com/office/drawing/2014/main" id="{6F9D1DE6-E368-4F07-85F9-D5B767477D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9" name="Oval 18">
            <a:extLst>
              <a:ext uri="{FF2B5EF4-FFF2-40B4-BE49-F238E27FC236}">
                <a16:creationId xmlns:a16="http://schemas.microsoft.com/office/drawing/2014/main" id="{F63B1F66-4ACE-4A01-8ADF-F175A9C358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a:extLst>
              <a:ext uri="{FF2B5EF4-FFF2-40B4-BE49-F238E27FC236}">
                <a16:creationId xmlns:a16="http://schemas.microsoft.com/office/drawing/2014/main" id="{CF8448ED-9332-4A9B-8CAB-B1985E596E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p:cNvSpPr>
            <a:spLocks noGrp="1"/>
          </p:cNvSpPr>
          <p:nvPr>
            <p:ph idx="1"/>
          </p:nvPr>
        </p:nvSpPr>
        <p:spPr>
          <a:xfrm>
            <a:off x="1154955" y="2120900"/>
            <a:ext cx="3133726" cy="3898900"/>
          </a:xfrm>
        </p:spPr>
        <p:txBody>
          <a:bodyPr>
            <a:normAutofit/>
          </a:bodyPr>
          <a:lstStyle/>
          <a:p>
            <a:r>
              <a:rPr lang="en-US">
                <a:solidFill>
                  <a:schemeClr val="tx1"/>
                </a:solidFill>
                <a:latin typeface="Calibri" panose="020F0502020204030204" pitchFamily="34" charset="0"/>
                <a:cs typeface="Calibri" panose="020F0502020204030204" pitchFamily="34" charset="0"/>
              </a:rPr>
              <a:t>Tuning with radial kernel resulted in better performance, so the model was built with kernel as ‘radial’, cost as 10 and gamma as 0.5.</a:t>
            </a:r>
          </a:p>
        </p:txBody>
      </p:sp>
      <p:sp>
        <p:nvSpPr>
          <p:cNvPr id="23" name="Freeform 5">
            <a:extLst>
              <a:ext uri="{FF2B5EF4-FFF2-40B4-BE49-F238E27FC236}">
                <a16:creationId xmlns:a16="http://schemas.microsoft.com/office/drawing/2014/main" id="{ED3A2261-1C75-40FF-8CD6-18C5900C1C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spTree>
    <p:extLst>
      <p:ext uri="{BB962C8B-B14F-4D97-AF65-F5344CB8AC3E}">
        <p14:creationId xmlns:p14="http://schemas.microsoft.com/office/powerpoint/2010/main" val="691996658"/>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i="1" dirty="0">
                <a:latin typeface="Calibri" panose="020F0502020204030204" pitchFamily="34" charset="0"/>
                <a:cs typeface="Calibri" panose="020F0502020204030204" pitchFamily="34" charset="0"/>
              </a:rPr>
              <a:t>SVM regression </a:t>
            </a:r>
            <a:endParaRPr lang="en-US" dirty="0"/>
          </a:p>
        </p:txBody>
      </p:sp>
      <p:pic>
        <p:nvPicPr>
          <p:cNvPr id="4" name="Content Placeholder 3"/>
          <p:cNvPicPr>
            <a:picLocks noGrp="1" noChangeAspect="1"/>
          </p:cNvPicPr>
          <p:nvPr>
            <p:ph idx="1"/>
          </p:nvPr>
        </p:nvPicPr>
        <p:blipFill>
          <a:blip r:embed="rId2"/>
          <a:stretch>
            <a:fillRect/>
          </a:stretch>
        </p:blipFill>
        <p:spPr>
          <a:xfrm>
            <a:off x="4238283" y="4770620"/>
            <a:ext cx="7200900" cy="622300"/>
          </a:xfrm>
          <a:prstGeom prst="rect">
            <a:avLst/>
          </a:prstGeom>
        </p:spPr>
      </p:pic>
      <p:pic>
        <p:nvPicPr>
          <p:cNvPr id="5" name="Content Placeholder 3"/>
          <p:cNvPicPr>
            <a:picLocks noChangeAspect="1"/>
          </p:cNvPicPr>
          <p:nvPr/>
        </p:nvPicPr>
        <p:blipFill>
          <a:blip r:embed="rId3"/>
          <a:stretch>
            <a:fillRect/>
          </a:stretch>
        </p:blipFill>
        <p:spPr>
          <a:xfrm>
            <a:off x="694775" y="2478088"/>
            <a:ext cx="7820025" cy="2190750"/>
          </a:xfrm>
          <a:prstGeom prst="rect">
            <a:avLst/>
          </a:prstGeom>
        </p:spPr>
      </p:pic>
    </p:spTree>
    <p:extLst>
      <p:ext uri="{BB962C8B-B14F-4D97-AF65-F5344CB8AC3E}">
        <p14:creationId xmlns:p14="http://schemas.microsoft.com/office/powerpoint/2010/main" val="24814776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9" name="Rectangle 78">
            <a:extLst>
              <a:ext uri="{FF2B5EF4-FFF2-40B4-BE49-F238E27FC236}">
                <a16:creationId xmlns:a16="http://schemas.microsoft.com/office/drawing/2014/main" id="{324E43EB-867C-4B35-9A5C-E435157C72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Rectangle 80">
            <a:extLst>
              <a:ext uri="{FF2B5EF4-FFF2-40B4-BE49-F238E27FC236}">
                <a16:creationId xmlns:a16="http://schemas.microsoft.com/office/drawing/2014/main" id="{A7C0F5DA-B59F-4F13-8BB8-FFD8F2C572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83" name="Freeform 5">
            <a:extLst>
              <a:ext uri="{FF2B5EF4-FFF2-40B4-BE49-F238E27FC236}">
                <a16:creationId xmlns:a16="http://schemas.microsoft.com/office/drawing/2014/main" id="{9CEA1DEC-CC9E-4776-9E08-048A15BFA6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5" name="Freeform: Shape 84">
            <a:extLst>
              <a:ext uri="{FF2B5EF4-FFF2-40B4-BE49-F238E27FC236}">
                <a16:creationId xmlns:a16="http://schemas.microsoft.com/office/drawing/2014/main" id="{9CE399CF-F4B8-4832-A8CB-B93F6B1EF4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bg1"/>
          </a:solidFill>
          <a:ln>
            <a:noFill/>
          </a:ln>
        </p:spPr>
      </p:sp>
      <p:sp>
        <p:nvSpPr>
          <p:cNvPr id="87" name="Freeform 5">
            <a:extLst>
              <a:ext uri="{FF2B5EF4-FFF2-40B4-BE49-F238E27FC236}">
                <a16:creationId xmlns:a16="http://schemas.microsoft.com/office/drawing/2014/main" id="{1F23E73A-FDC8-462C-83C1-3AA8961449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sp>
        <p:nvSpPr>
          <p:cNvPr id="2" name="Title 1"/>
          <p:cNvSpPr>
            <a:spLocks noGrp="1"/>
          </p:cNvSpPr>
          <p:nvPr>
            <p:ph type="title"/>
          </p:nvPr>
        </p:nvSpPr>
        <p:spPr>
          <a:xfrm>
            <a:off x="994087" y="1130603"/>
            <a:ext cx="3342442" cy="4596794"/>
          </a:xfrm>
        </p:spPr>
        <p:txBody>
          <a:bodyPr anchor="ctr">
            <a:normAutofit/>
          </a:bodyPr>
          <a:lstStyle/>
          <a:p>
            <a:r>
              <a:rPr lang="en-US" sz="3200" b="1" i="1">
                <a:solidFill>
                  <a:srgbClr val="EBEBEB"/>
                </a:solidFill>
                <a:latin typeface="Calibri" panose="020F0502020204030204" pitchFamily="34" charset="0"/>
                <a:cs typeface="Calibri" panose="020F0502020204030204" pitchFamily="34" charset="0"/>
              </a:rPr>
              <a:t>DECISION TREE REGRESSION</a:t>
            </a:r>
          </a:p>
        </p:txBody>
      </p:sp>
      <p:sp>
        <p:nvSpPr>
          <p:cNvPr id="3" name="Content Placeholder 2"/>
          <p:cNvSpPr>
            <a:spLocks noGrp="1"/>
          </p:cNvSpPr>
          <p:nvPr>
            <p:ph idx="1"/>
          </p:nvPr>
        </p:nvSpPr>
        <p:spPr>
          <a:xfrm>
            <a:off x="5290077" y="437513"/>
            <a:ext cx="5502614" cy="5954325"/>
          </a:xfrm>
        </p:spPr>
        <p:txBody>
          <a:bodyPr anchor="ctr">
            <a:normAutofit/>
          </a:bodyPr>
          <a:lstStyle/>
          <a:p>
            <a:pPr marL="0" indent="0">
              <a:buNone/>
            </a:pPr>
            <a:r>
              <a:rPr lang="en-US" sz="2000" dirty="0">
                <a:latin typeface="Calibri" panose="020F0502020204030204" pitchFamily="34" charset="0"/>
                <a:cs typeface="Calibri" panose="020F0502020204030204" pitchFamily="34" charset="0"/>
              </a:rPr>
              <a:t>the form of a tree structure. It brakes down a dataset into smaller and smaller subsets while at the same time an associated decision tree is incrementally developed. The final result is a tree with </a:t>
            </a:r>
            <a:r>
              <a:rPr lang="en-US" sz="2000" b="1" dirty="0">
                <a:latin typeface="Calibri" panose="020F0502020204030204" pitchFamily="34" charset="0"/>
                <a:cs typeface="Calibri" panose="020F0502020204030204" pitchFamily="34" charset="0"/>
              </a:rPr>
              <a:t>decision nodes</a:t>
            </a:r>
            <a:r>
              <a:rPr lang="en-US" sz="2000" dirty="0">
                <a:latin typeface="Calibri" panose="020F0502020204030204" pitchFamily="34" charset="0"/>
                <a:cs typeface="Calibri" panose="020F0502020204030204" pitchFamily="34" charset="0"/>
              </a:rPr>
              <a:t> and </a:t>
            </a:r>
            <a:r>
              <a:rPr lang="en-US" sz="2000" b="1" dirty="0">
                <a:latin typeface="Calibri" panose="020F0502020204030204" pitchFamily="34" charset="0"/>
                <a:cs typeface="Calibri" panose="020F0502020204030204" pitchFamily="34" charset="0"/>
              </a:rPr>
              <a:t>leaf nodes</a:t>
            </a:r>
            <a:r>
              <a:rPr lang="en-US" sz="2000" dirty="0">
                <a:latin typeface="Calibri" panose="020F0502020204030204" pitchFamily="34" charset="0"/>
                <a:cs typeface="Calibri" panose="020F0502020204030204" pitchFamily="34" charset="0"/>
              </a:rPr>
              <a:t>.</a:t>
            </a:r>
          </a:p>
          <a:p>
            <a:endParaRPr lang="en-US" sz="2000" dirty="0"/>
          </a:p>
        </p:txBody>
      </p:sp>
      <p:pic>
        <p:nvPicPr>
          <p:cNvPr id="1033" name="Picture 9" descr="//www.saedsayad.com/images/R.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381000" cy="295275"/>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www.saedsayad.com/images/invent.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257175" cy="228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12807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i="1" dirty="0">
                <a:latin typeface="Calibri" panose="020F0502020204030204" pitchFamily="34" charset="0"/>
                <a:cs typeface="Calibri" panose="020F0502020204030204" pitchFamily="34" charset="0"/>
              </a:rPr>
              <a:t>DECISION TREE REGRESSION</a:t>
            </a:r>
            <a:endParaRPr lang="en-US" dirty="0"/>
          </a:p>
        </p:txBody>
      </p:sp>
      <p:sp>
        <p:nvSpPr>
          <p:cNvPr id="5" name="Content Placeholder 4"/>
          <p:cNvSpPr>
            <a:spLocks noGrp="1"/>
          </p:cNvSpPr>
          <p:nvPr>
            <p:ph idx="1"/>
          </p:nvPr>
        </p:nvSpPr>
        <p:spPr/>
        <p:txBody>
          <a:bodyPr/>
          <a:lstStyle/>
          <a:p>
            <a:endParaRPr lang="en-US" dirty="0"/>
          </a:p>
        </p:txBody>
      </p:sp>
      <p:pic>
        <p:nvPicPr>
          <p:cNvPr id="7" name="Content Placeholder 5"/>
          <p:cNvPicPr>
            <a:picLocks/>
          </p:cNvPicPr>
          <p:nvPr/>
        </p:nvPicPr>
        <p:blipFill>
          <a:blip r:embed="rId2"/>
          <a:stretch>
            <a:fillRect/>
          </a:stretch>
        </p:blipFill>
        <p:spPr>
          <a:xfrm>
            <a:off x="66830" y="1851290"/>
            <a:ext cx="5657540" cy="3721100"/>
          </a:xfrm>
          <a:prstGeom prst="rect">
            <a:avLst/>
          </a:prstGeom>
        </p:spPr>
      </p:pic>
      <p:pic>
        <p:nvPicPr>
          <p:cNvPr id="8" name="Picture 7"/>
          <p:cNvPicPr/>
          <p:nvPr/>
        </p:nvPicPr>
        <p:blipFill>
          <a:blip r:embed="rId3"/>
          <a:stretch>
            <a:fillRect/>
          </a:stretch>
        </p:blipFill>
        <p:spPr>
          <a:xfrm>
            <a:off x="5949730" y="1851290"/>
            <a:ext cx="5943600" cy="3721100"/>
          </a:xfrm>
          <a:prstGeom prst="rect">
            <a:avLst/>
          </a:prstGeom>
        </p:spPr>
      </p:pic>
    </p:spTree>
    <p:extLst>
      <p:ext uri="{BB962C8B-B14F-4D97-AF65-F5344CB8AC3E}">
        <p14:creationId xmlns:p14="http://schemas.microsoft.com/office/powerpoint/2010/main" val="16858204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EED2E2BB-3846-41EB-9F1E-92C33C4A8F4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3" name="Rectangle 12">
              <a:extLst>
                <a:ext uri="{FF2B5EF4-FFF2-40B4-BE49-F238E27FC236}">
                  <a16:creationId xmlns:a16="http://schemas.microsoft.com/office/drawing/2014/main" id="{C73D5773-5AC9-444A-A47A-EB6656ACDC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Freeform 5">
              <a:extLst>
                <a:ext uri="{FF2B5EF4-FFF2-40B4-BE49-F238E27FC236}">
                  <a16:creationId xmlns:a16="http://schemas.microsoft.com/office/drawing/2014/main" id="{81EB4475-C020-4325-AF59-31FCBFB7C5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Rectangle 15">
            <a:extLst>
              <a:ext uri="{FF2B5EF4-FFF2-40B4-BE49-F238E27FC236}">
                <a16:creationId xmlns:a16="http://schemas.microsoft.com/office/drawing/2014/main" id="{F7689D68-C339-4D5B-9DAA-E13F6BD4D5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007145" y="1241266"/>
            <a:ext cx="4535926" cy="3153753"/>
          </a:xfrm>
        </p:spPr>
        <p:txBody>
          <a:bodyPr vert="horz" lIns="91440" tIns="45720" rIns="91440" bIns="45720" rtlCol="0" anchor="b">
            <a:normAutofit/>
          </a:bodyPr>
          <a:lstStyle/>
          <a:p>
            <a:r>
              <a:rPr lang="en-US" sz="5400" b="0" i="0" kern="1200" dirty="0">
                <a:solidFill>
                  <a:schemeClr val="bg2"/>
                </a:solidFill>
                <a:latin typeface="+mj-lt"/>
                <a:ea typeface="+mj-ea"/>
                <a:cs typeface="+mj-cs"/>
              </a:rPr>
              <a:t>DECISION TREE REGRESSION</a:t>
            </a:r>
          </a:p>
        </p:txBody>
      </p:sp>
      <p:grpSp>
        <p:nvGrpSpPr>
          <p:cNvPr id="18" name="Group 17">
            <a:extLst>
              <a:ext uri="{FF2B5EF4-FFF2-40B4-BE49-F238E27FC236}">
                <a16:creationId xmlns:a16="http://schemas.microsoft.com/office/drawing/2014/main" id="{28F798B8-1C3B-4B89-8B9A-3F9613CD077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3333" y="396837"/>
            <a:ext cx="6451503" cy="6058999"/>
            <a:chOff x="423333" y="396837"/>
            <a:chExt cx="6451503" cy="6058999"/>
          </a:xfrm>
        </p:grpSpPr>
        <p:sp>
          <p:nvSpPr>
            <p:cNvPr id="19" name="Rectangle 18">
              <a:extLst>
                <a:ext uri="{FF2B5EF4-FFF2-40B4-BE49-F238E27FC236}">
                  <a16:creationId xmlns:a16="http://schemas.microsoft.com/office/drawing/2014/main" id="{86FBC0DC-E9D1-4FE7-A92D-8C0C21E6C8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flipH="1">
              <a:off x="423333" y="402165"/>
              <a:ext cx="5229339"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0" name="Freeform 5">
              <a:extLst>
                <a:ext uri="{FF2B5EF4-FFF2-40B4-BE49-F238E27FC236}">
                  <a16:creationId xmlns:a16="http://schemas.microsoft.com/office/drawing/2014/main" id="{C5B8AD05-BFBB-476E-A552-5125E1F1F6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400000" flipH="1">
              <a:off x="3161515" y="2801722"/>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21" name="Freeform 5">
              <a:extLst>
                <a:ext uri="{FF2B5EF4-FFF2-40B4-BE49-F238E27FC236}">
                  <a16:creationId xmlns:a16="http://schemas.microsoft.com/office/drawing/2014/main" id="{55960B2F-90D8-4D62-B831-C33669F8D2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677511" flipH="1">
              <a:off x="5004670" y="1826079"/>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grpSp>
      <p:pic>
        <p:nvPicPr>
          <p:cNvPr id="7" name="Picture 6"/>
          <p:cNvPicPr>
            <a:picLocks noChangeAspect="1"/>
          </p:cNvPicPr>
          <p:nvPr/>
        </p:nvPicPr>
        <p:blipFill>
          <a:blip r:embed="rId3"/>
          <a:stretch>
            <a:fillRect/>
          </a:stretch>
        </p:blipFill>
        <p:spPr>
          <a:xfrm>
            <a:off x="1109763" y="1817664"/>
            <a:ext cx="4983737" cy="920641"/>
          </a:xfrm>
          <a:prstGeom prst="rect">
            <a:avLst/>
          </a:prstGeom>
        </p:spPr>
      </p:pic>
      <p:pic>
        <p:nvPicPr>
          <p:cNvPr id="4" name="Content Placeholder 3"/>
          <p:cNvPicPr>
            <a:picLocks noGrp="1"/>
          </p:cNvPicPr>
          <p:nvPr>
            <p:ph idx="1"/>
          </p:nvPr>
        </p:nvPicPr>
        <p:blipFill>
          <a:blip r:embed="rId4"/>
          <a:stretch>
            <a:fillRect/>
          </a:stretch>
        </p:blipFill>
        <p:spPr>
          <a:xfrm>
            <a:off x="1790369" y="3574618"/>
            <a:ext cx="3622524" cy="2264078"/>
          </a:xfrm>
          <a:prstGeom prst="rect">
            <a:avLst/>
          </a:prstGeom>
        </p:spPr>
      </p:pic>
      <p:sp>
        <p:nvSpPr>
          <p:cNvPr id="5" name="TextBox 4"/>
          <p:cNvSpPr txBox="1"/>
          <p:nvPr/>
        </p:nvSpPr>
        <p:spPr>
          <a:xfrm>
            <a:off x="4815840" y="5791200"/>
            <a:ext cx="594360" cy="369332"/>
          </a:xfrm>
          <a:prstGeom prst="rect">
            <a:avLst/>
          </a:prstGeom>
          <a:noFill/>
        </p:spPr>
        <p:txBody>
          <a:bodyPr wrap="square" rtlCol="0">
            <a:spAutoFit/>
          </a:bodyPr>
          <a:lstStyle/>
          <a:p>
            <a:endParaRPr lang="en-US" dirty="0"/>
          </a:p>
        </p:txBody>
      </p:sp>
    </p:spTree>
    <p:extLst>
      <p:ext uri="{BB962C8B-B14F-4D97-AF65-F5344CB8AC3E}">
        <p14:creationId xmlns:p14="http://schemas.microsoft.com/office/powerpoint/2010/main" val="37770521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24E43EB-867C-4B35-9A5C-E435157C72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7C0F5DA-B59F-4F13-8BB8-FFD8F2C572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12" name="Freeform 5">
            <a:extLst>
              <a:ext uri="{FF2B5EF4-FFF2-40B4-BE49-F238E27FC236}">
                <a16:creationId xmlns:a16="http://schemas.microsoft.com/office/drawing/2014/main" id="{9CEA1DEC-CC9E-4776-9E08-048A15BFA6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4" name="Freeform: Shape 13">
            <a:extLst>
              <a:ext uri="{FF2B5EF4-FFF2-40B4-BE49-F238E27FC236}">
                <a16:creationId xmlns:a16="http://schemas.microsoft.com/office/drawing/2014/main" id="{9CE399CF-F4B8-4832-A8CB-B93F6B1EF4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bg1"/>
          </a:solidFill>
          <a:ln>
            <a:noFill/>
          </a:ln>
        </p:spPr>
      </p:sp>
      <p:sp>
        <p:nvSpPr>
          <p:cNvPr id="16" name="Freeform 5">
            <a:extLst>
              <a:ext uri="{FF2B5EF4-FFF2-40B4-BE49-F238E27FC236}">
                <a16:creationId xmlns:a16="http://schemas.microsoft.com/office/drawing/2014/main" id="{1F23E73A-FDC8-462C-83C1-3AA8961449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sp>
        <p:nvSpPr>
          <p:cNvPr id="2" name="Title 1">
            <a:extLst>
              <a:ext uri="{FF2B5EF4-FFF2-40B4-BE49-F238E27FC236}">
                <a16:creationId xmlns:a16="http://schemas.microsoft.com/office/drawing/2014/main" id="{281C8F30-CAD8-804A-96C5-8BFEA458D5D6}"/>
              </a:ext>
            </a:extLst>
          </p:cNvPr>
          <p:cNvSpPr>
            <a:spLocks noGrp="1"/>
          </p:cNvSpPr>
          <p:nvPr>
            <p:ph type="title"/>
          </p:nvPr>
        </p:nvSpPr>
        <p:spPr>
          <a:xfrm>
            <a:off x="994087" y="1130603"/>
            <a:ext cx="3342442" cy="4596794"/>
          </a:xfrm>
        </p:spPr>
        <p:txBody>
          <a:bodyPr anchor="ctr">
            <a:normAutofit/>
          </a:bodyPr>
          <a:lstStyle/>
          <a:p>
            <a:r>
              <a:rPr lang="en-US" sz="3200">
                <a:solidFill>
                  <a:srgbClr val="EBEBEB"/>
                </a:solidFill>
              </a:rPr>
              <a:t>XGBoost</a:t>
            </a:r>
          </a:p>
        </p:txBody>
      </p:sp>
      <p:sp>
        <p:nvSpPr>
          <p:cNvPr id="3" name="Content Placeholder 2">
            <a:extLst>
              <a:ext uri="{FF2B5EF4-FFF2-40B4-BE49-F238E27FC236}">
                <a16:creationId xmlns:a16="http://schemas.microsoft.com/office/drawing/2014/main" id="{74DDB696-F6F5-F247-AECC-EC0CAC22C6D1}"/>
              </a:ext>
            </a:extLst>
          </p:cNvPr>
          <p:cNvSpPr>
            <a:spLocks noGrp="1"/>
          </p:cNvSpPr>
          <p:nvPr>
            <p:ph idx="1"/>
          </p:nvPr>
        </p:nvSpPr>
        <p:spPr>
          <a:xfrm>
            <a:off x="5290077" y="437513"/>
            <a:ext cx="5502614" cy="5954325"/>
          </a:xfrm>
        </p:spPr>
        <p:txBody>
          <a:bodyPr anchor="ctr">
            <a:normAutofit/>
          </a:bodyPr>
          <a:lstStyle/>
          <a:p>
            <a:pPr marL="0" lvl="0" indent="0">
              <a:lnSpc>
                <a:spcPct val="90000"/>
              </a:lnSpc>
              <a:spcBef>
                <a:spcPts val="0"/>
              </a:spcBef>
              <a:buClr>
                <a:srgbClr val="000000"/>
              </a:buClr>
              <a:buSzPts val="1100"/>
              <a:buNone/>
            </a:pPr>
            <a:r>
              <a:rPr lang="en-US" sz="1700">
                <a:highlight>
                  <a:schemeClr val="lt1"/>
                </a:highlight>
                <a:latin typeface="Nunito"/>
                <a:ea typeface="Nunito"/>
                <a:cs typeface="Nunito"/>
                <a:sym typeface="Nunito"/>
              </a:rPr>
              <a:t>XGBoost (Extreme Gradient Boosting) is an optimized distributed gradient boosting library which is used for supervised ML problems. It uses gradient boosting (GBM) framework at core but does much better than GBM framework alone. </a:t>
            </a:r>
            <a:br>
              <a:rPr lang="en-US" sz="1700">
                <a:highlight>
                  <a:schemeClr val="lt1"/>
                </a:highlight>
                <a:latin typeface="Nunito"/>
                <a:ea typeface="Nunito"/>
                <a:cs typeface="Nunito"/>
                <a:sym typeface="Nunito"/>
              </a:rPr>
            </a:br>
            <a:br>
              <a:rPr lang="en-US" sz="1700">
                <a:highlight>
                  <a:schemeClr val="lt1"/>
                </a:highlight>
                <a:latin typeface="Nunito"/>
                <a:ea typeface="Nunito"/>
                <a:cs typeface="Nunito"/>
                <a:sym typeface="Nunito"/>
              </a:rPr>
            </a:br>
            <a:r>
              <a:rPr lang="en-US" sz="1700">
                <a:latin typeface="Nunito"/>
                <a:ea typeface="Nunito"/>
                <a:cs typeface="Nunito"/>
                <a:sym typeface="Nunito"/>
              </a:rPr>
              <a:t>XGBoost belongs to a family of boosting algorithms that convert weak learners into strong learners. A weak learner is one which is slightly better than random guessing. </a:t>
            </a:r>
            <a:br>
              <a:rPr lang="en-US" sz="1700">
                <a:latin typeface="Nunito"/>
                <a:ea typeface="Nunito"/>
                <a:cs typeface="Nunito"/>
                <a:sym typeface="Nunito"/>
              </a:rPr>
            </a:br>
            <a:r>
              <a:rPr lang="en-US" sz="1700">
                <a:latin typeface="Nunito"/>
                <a:ea typeface="Nunito"/>
                <a:cs typeface="Nunito"/>
                <a:sym typeface="Nunito"/>
              </a:rPr>
              <a:t>Boosting is a sequential process and slowly learns from data and tries to improve its prediction in subsequent iterations. </a:t>
            </a:r>
          </a:p>
          <a:p>
            <a:pPr marL="0" lvl="0" indent="0">
              <a:lnSpc>
                <a:spcPct val="90000"/>
              </a:lnSpc>
              <a:spcBef>
                <a:spcPts val="1600"/>
              </a:spcBef>
              <a:buClr>
                <a:srgbClr val="000000"/>
              </a:buClr>
              <a:buSzPts val="1100"/>
              <a:buNone/>
            </a:pPr>
            <a:r>
              <a:rPr lang="en-US" sz="1700">
                <a:latin typeface="Nunito"/>
                <a:ea typeface="Nunito"/>
                <a:cs typeface="Nunito"/>
                <a:sym typeface="Nunito"/>
              </a:rPr>
              <a:t>XGBoost parameters can be divided into three categories:</a:t>
            </a:r>
          </a:p>
          <a:p>
            <a:pPr marL="457200" lvl="0" indent="-298450">
              <a:lnSpc>
                <a:spcPct val="90000"/>
              </a:lnSpc>
              <a:spcBef>
                <a:spcPts val="1600"/>
              </a:spcBef>
              <a:buClr>
                <a:srgbClr val="252C33"/>
              </a:buClr>
              <a:buSzPts val="1100"/>
              <a:buFont typeface="Nunito"/>
              <a:buChar char="●"/>
            </a:pPr>
            <a:r>
              <a:rPr lang="en-US" sz="1700">
                <a:latin typeface="Nunito"/>
                <a:ea typeface="Nunito"/>
                <a:cs typeface="Nunito"/>
                <a:sym typeface="Nunito"/>
              </a:rPr>
              <a:t>General Parameters: Controls the booster type in the model which eventually drives overall functioning</a:t>
            </a:r>
            <a:br>
              <a:rPr lang="en-US" sz="1700">
                <a:latin typeface="Nunito"/>
                <a:ea typeface="Nunito"/>
                <a:cs typeface="Nunito"/>
                <a:sym typeface="Nunito"/>
              </a:rPr>
            </a:br>
            <a:r>
              <a:rPr lang="en-US" sz="1700">
                <a:latin typeface="Nunito"/>
                <a:ea typeface="Nunito"/>
                <a:cs typeface="Nunito"/>
                <a:sym typeface="Nunito"/>
              </a:rPr>
              <a:t>- Booster, nthread</a:t>
            </a:r>
          </a:p>
          <a:p>
            <a:pPr marL="457200" lvl="0" indent="-298450">
              <a:lnSpc>
                <a:spcPct val="90000"/>
              </a:lnSpc>
              <a:spcBef>
                <a:spcPts val="0"/>
              </a:spcBef>
              <a:buClr>
                <a:srgbClr val="252C33"/>
              </a:buClr>
              <a:buSzPts val="1100"/>
              <a:buFont typeface="Nunito"/>
              <a:buChar char="●"/>
            </a:pPr>
            <a:r>
              <a:rPr lang="en-US" sz="1700">
                <a:latin typeface="Nunito"/>
                <a:ea typeface="Nunito"/>
                <a:cs typeface="Nunito"/>
                <a:sym typeface="Nunito"/>
              </a:rPr>
              <a:t>Booster Parameters: Controls the performance of the selected booster</a:t>
            </a:r>
            <a:br>
              <a:rPr lang="en-US" sz="1700">
                <a:latin typeface="Nunito"/>
                <a:ea typeface="Nunito"/>
                <a:cs typeface="Nunito"/>
                <a:sym typeface="Nunito"/>
              </a:rPr>
            </a:br>
            <a:r>
              <a:rPr lang="en-US" sz="1700">
                <a:latin typeface="Nunito"/>
                <a:ea typeface="Nunito"/>
                <a:cs typeface="Nunito"/>
                <a:sym typeface="Nunito"/>
              </a:rPr>
              <a:t>- Nrounds, lambda alpha</a:t>
            </a:r>
          </a:p>
          <a:p>
            <a:pPr marL="457200" lvl="0" indent="-298450">
              <a:lnSpc>
                <a:spcPct val="90000"/>
              </a:lnSpc>
              <a:spcBef>
                <a:spcPts val="0"/>
              </a:spcBef>
              <a:buClr>
                <a:srgbClr val="252C33"/>
              </a:buClr>
              <a:buSzPts val="1100"/>
              <a:buFont typeface="Nunito"/>
              <a:buChar char="●"/>
            </a:pPr>
            <a:r>
              <a:rPr lang="en-US" sz="1700">
                <a:latin typeface="Nunito"/>
                <a:ea typeface="Nunito"/>
                <a:cs typeface="Nunito"/>
                <a:sym typeface="Nunito"/>
              </a:rPr>
              <a:t>Learning Task Parameters: Sets and evaluates the learning process of the booster from the given data</a:t>
            </a:r>
            <a:br>
              <a:rPr lang="en-US" sz="1700">
                <a:latin typeface="Nunito"/>
                <a:ea typeface="Nunito"/>
                <a:cs typeface="Nunito"/>
                <a:sym typeface="Nunito"/>
              </a:rPr>
            </a:br>
            <a:r>
              <a:rPr lang="en-US" sz="1700">
                <a:latin typeface="Nunito"/>
                <a:ea typeface="Nunito"/>
                <a:cs typeface="Nunito"/>
                <a:sym typeface="Nunito"/>
              </a:rPr>
              <a:t>- Objective</a:t>
            </a:r>
          </a:p>
        </p:txBody>
      </p:sp>
    </p:spTree>
    <p:extLst>
      <p:ext uri="{BB962C8B-B14F-4D97-AF65-F5344CB8AC3E}">
        <p14:creationId xmlns:p14="http://schemas.microsoft.com/office/powerpoint/2010/main" val="9374213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0" name="Group 19">
            <a:extLst>
              <a:ext uri="{FF2B5EF4-FFF2-40B4-BE49-F238E27FC236}">
                <a16:creationId xmlns:a16="http://schemas.microsoft.com/office/drawing/2014/main" id="{EED2E2BB-3846-41EB-9F1E-92C33C4A8F4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1" name="Rectangle 20">
              <a:extLst>
                <a:ext uri="{FF2B5EF4-FFF2-40B4-BE49-F238E27FC236}">
                  <a16:creationId xmlns:a16="http://schemas.microsoft.com/office/drawing/2014/main" id="{C73D5773-5AC9-444A-A47A-EB6656ACDC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2" name="Freeform 5">
              <a:extLst>
                <a:ext uri="{FF2B5EF4-FFF2-40B4-BE49-F238E27FC236}">
                  <a16:creationId xmlns:a16="http://schemas.microsoft.com/office/drawing/2014/main" id="{81EB4475-C020-4325-AF59-31FCBFB7C5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4" name="Rectangle 23">
            <a:extLst>
              <a:ext uri="{FF2B5EF4-FFF2-40B4-BE49-F238E27FC236}">
                <a16:creationId xmlns:a16="http://schemas.microsoft.com/office/drawing/2014/main" id="{F7689D68-C339-4D5B-9DAA-E13F6BD4D5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5" name="TextBox 14">
            <a:extLst>
              <a:ext uri="{FF2B5EF4-FFF2-40B4-BE49-F238E27FC236}">
                <a16:creationId xmlns:a16="http://schemas.microsoft.com/office/drawing/2014/main" id="{15328B9A-ADBD-7749-A75D-241B436053AE}"/>
              </a:ext>
            </a:extLst>
          </p:cNvPr>
          <p:cNvSpPr txBox="1"/>
          <p:nvPr/>
        </p:nvSpPr>
        <p:spPr>
          <a:xfrm>
            <a:off x="7007145" y="1241266"/>
            <a:ext cx="4535926" cy="3153753"/>
          </a:xfrm>
          <a:prstGeom prst="rect">
            <a:avLst/>
          </a:prstGeom>
        </p:spPr>
        <p:txBody>
          <a:bodyPr vert="horz" lIns="91440" tIns="45720" rIns="91440" bIns="45720" rtlCol="0" anchor="b">
            <a:normAutofit/>
          </a:bodyPr>
          <a:lstStyle/>
          <a:p>
            <a:pPr>
              <a:spcBef>
                <a:spcPct val="0"/>
              </a:spcBef>
              <a:spcAft>
                <a:spcPts val="600"/>
              </a:spcAft>
            </a:pPr>
            <a:r>
              <a:rPr lang="en-US" sz="5400" b="0" i="0" kern="1200" dirty="0">
                <a:solidFill>
                  <a:schemeClr val="bg2"/>
                </a:solidFill>
                <a:latin typeface="+mj-lt"/>
                <a:ea typeface="+mj-ea"/>
                <a:cs typeface="+mj-cs"/>
              </a:rPr>
              <a:t>Code Snippet</a:t>
            </a:r>
          </a:p>
        </p:txBody>
      </p:sp>
      <p:grpSp>
        <p:nvGrpSpPr>
          <p:cNvPr id="26" name="Group 25">
            <a:extLst>
              <a:ext uri="{FF2B5EF4-FFF2-40B4-BE49-F238E27FC236}">
                <a16:creationId xmlns:a16="http://schemas.microsoft.com/office/drawing/2014/main" id="{28F798B8-1C3B-4B89-8B9A-3F9613CD077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3333" y="396837"/>
            <a:ext cx="6451503" cy="6058999"/>
            <a:chOff x="423333" y="396837"/>
            <a:chExt cx="6451503" cy="6058999"/>
          </a:xfrm>
        </p:grpSpPr>
        <p:sp>
          <p:nvSpPr>
            <p:cNvPr id="27" name="Rectangle 26">
              <a:extLst>
                <a:ext uri="{FF2B5EF4-FFF2-40B4-BE49-F238E27FC236}">
                  <a16:creationId xmlns:a16="http://schemas.microsoft.com/office/drawing/2014/main" id="{86FBC0DC-E9D1-4FE7-A92D-8C0C21E6C8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flipH="1">
              <a:off x="423333" y="402165"/>
              <a:ext cx="5229339"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8" name="Freeform 5">
              <a:extLst>
                <a:ext uri="{FF2B5EF4-FFF2-40B4-BE49-F238E27FC236}">
                  <a16:creationId xmlns:a16="http://schemas.microsoft.com/office/drawing/2014/main" id="{C5B8AD05-BFBB-476E-A552-5125E1F1F6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400000" flipH="1">
              <a:off x="3161515" y="2801722"/>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29" name="Freeform 5">
              <a:extLst>
                <a:ext uri="{FF2B5EF4-FFF2-40B4-BE49-F238E27FC236}">
                  <a16:creationId xmlns:a16="http://schemas.microsoft.com/office/drawing/2014/main" id="{55960B2F-90D8-4D62-B831-C33669F8D2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677511" flipH="1">
              <a:off x="5004670" y="1826079"/>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grpSp>
      <p:pic>
        <p:nvPicPr>
          <p:cNvPr id="11" name="Picture 10" descr="A screen shot of a social media post&#10;&#10;Description automatically generated">
            <a:extLst>
              <a:ext uri="{FF2B5EF4-FFF2-40B4-BE49-F238E27FC236}">
                <a16:creationId xmlns:a16="http://schemas.microsoft.com/office/drawing/2014/main" id="{F3959449-96A4-144A-9BAA-733A98B904C3}"/>
              </a:ext>
            </a:extLst>
          </p:cNvPr>
          <p:cNvPicPr>
            <a:picLocks noChangeAspect="1"/>
          </p:cNvPicPr>
          <p:nvPr/>
        </p:nvPicPr>
        <p:blipFill>
          <a:blip r:embed="rId3"/>
          <a:stretch>
            <a:fillRect/>
          </a:stretch>
        </p:blipFill>
        <p:spPr>
          <a:xfrm>
            <a:off x="1109763" y="1972731"/>
            <a:ext cx="4983737" cy="610507"/>
          </a:xfrm>
          <a:prstGeom prst="rect">
            <a:avLst/>
          </a:prstGeom>
        </p:spPr>
      </p:pic>
      <p:pic>
        <p:nvPicPr>
          <p:cNvPr id="13" name="Picture 12" descr="A screenshot of a cell phone&#10;&#10;Description automatically generated">
            <a:extLst>
              <a:ext uri="{FF2B5EF4-FFF2-40B4-BE49-F238E27FC236}">
                <a16:creationId xmlns:a16="http://schemas.microsoft.com/office/drawing/2014/main" id="{855DB34D-51C7-4B4D-A637-D225E5992B23}"/>
              </a:ext>
            </a:extLst>
          </p:cNvPr>
          <p:cNvPicPr>
            <a:picLocks noChangeAspect="1"/>
          </p:cNvPicPr>
          <p:nvPr/>
        </p:nvPicPr>
        <p:blipFill>
          <a:blip r:embed="rId4"/>
          <a:stretch>
            <a:fillRect/>
          </a:stretch>
        </p:blipFill>
        <p:spPr>
          <a:xfrm>
            <a:off x="1109763" y="4040082"/>
            <a:ext cx="4983737" cy="1333149"/>
          </a:xfrm>
          <a:prstGeom prst="rect">
            <a:avLst/>
          </a:prstGeom>
        </p:spPr>
      </p:pic>
    </p:spTree>
    <p:extLst>
      <p:ext uri="{BB962C8B-B14F-4D97-AF65-F5344CB8AC3E}">
        <p14:creationId xmlns:p14="http://schemas.microsoft.com/office/powerpoint/2010/main" val="5713552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4091D54B-59AB-4A5E-8E9E-0421BD66D4F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9" name="Rectangle 8">
              <a:extLst>
                <a:ext uri="{FF2B5EF4-FFF2-40B4-BE49-F238E27FC236}">
                  <a16:creationId xmlns:a16="http://schemas.microsoft.com/office/drawing/2014/main" id="{547CE62E-FFFD-4A1F-BA78-C3B89C36FC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a:extLst>
                <a:ext uri="{FF2B5EF4-FFF2-40B4-BE49-F238E27FC236}">
                  <a16:creationId xmlns:a16="http://schemas.microsoft.com/office/drawing/2014/main" id="{AE51FD27-6B6A-4D21-BF22-245DA9BD0B3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2" name="Rectangle 11">
            <a:extLst>
              <a:ext uri="{FF2B5EF4-FFF2-40B4-BE49-F238E27FC236}">
                <a16:creationId xmlns:a16="http://schemas.microsoft.com/office/drawing/2014/main" id="{B8144315-1C5A-4185-A952-25D98D303D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extBox 1">
            <a:extLst>
              <a:ext uri="{FF2B5EF4-FFF2-40B4-BE49-F238E27FC236}">
                <a16:creationId xmlns:a16="http://schemas.microsoft.com/office/drawing/2014/main" id="{2065C1B6-868D-1348-9611-AEF290C48F65}"/>
              </a:ext>
            </a:extLst>
          </p:cNvPr>
          <p:cNvSpPr txBox="1"/>
          <p:nvPr/>
        </p:nvSpPr>
        <p:spPr>
          <a:xfrm>
            <a:off x="7007145" y="1241266"/>
            <a:ext cx="4535926" cy="3153753"/>
          </a:xfrm>
          <a:prstGeom prst="rect">
            <a:avLst/>
          </a:prstGeom>
        </p:spPr>
        <p:txBody>
          <a:bodyPr vert="horz" lIns="91440" tIns="45720" rIns="91440" bIns="45720" rtlCol="0" anchor="b">
            <a:normAutofit/>
          </a:bodyPr>
          <a:lstStyle/>
          <a:p>
            <a:pPr>
              <a:spcBef>
                <a:spcPct val="0"/>
              </a:spcBef>
              <a:spcAft>
                <a:spcPts val="600"/>
              </a:spcAft>
            </a:pPr>
            <a:r>
              <a:rPr lang="en-US" sz="5400" b="0" i="0" kern="1200">
                <a:solidFill>
                  <a:srgbClr val="EBEBEB"/>
                </a:solidFill>
                <a:latin typeface="+mj-lt"/>
                <a:ea typeface="+mj-ea"/>
                <a:cs typeface="+mj-cs"/>
              </a:rPr>
              <a:t>Plot</a:t>
            </a:r>
          </a:p>
        </p:txBody>
      </p:sp>
      <p:grpSp>
        <p:nvGrpSpPr>
          <p:cNvPr id="14" name="Group 13">
            <a:extLst>
              <a:ext uri="{FF2B5EF4-FFF2-40B4-BE49-F238E27FC236}">
                <a16:creationId xmlns:a16="http://schemas.microsoft.com/office/drawing/2014/main" id="{7E2D86BB-893F-471B-AD66-50E01777C08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3333" y="396837"/>
            <a:ext cx="6451503" cy="6058999"/>
            <a:chOff x="423333" y="396837"/>
            <a:chExt cx="6451503" cy="6058999"/>
          </a:xfrm>
        </p:grpSpPr>
        <p:sp>
          <p:nvSpPr>
            <p:cNvPr id="15" name="Rectangle 14">
              <a:extLst>
                <a:ext uri="{FF2B5EF4-FFF2-40B4-BE49-F238E27FC236}">
                  <a16:creationId xmlns:a16="http://schemas.microsoft.com/office/drawing/2014/main" id="{61E3F80D-79C6-468A-83E4-3FEA585566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flipH="1">
              <a:off x="423333" y="402165"/>
              <a:ext cx="5229339"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6" name="Freeform 5">
              <a:extLst>
                <a:ext uri="{FF2B5EF4-FFF2-40B4-BE49-F238E27FC236}">
                  <a16:creationId xmlns:a16="http://schemas.microsoft.com/office/drawing/2014/main" id="{009504C1-96CE-44B4-8DF0-613CF9D1DA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400000" flipH="1">
              <a:off x="3161515" y="2801722"/>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7" name="Freeform 5">
              <a:extLst>
                <a:ext uri="{FF2B5EF4-FFF2-40B4-BE49-F238E27FC236}">
                  <a16:creationId xmlns:a16="http://schemas.microsoft.com/office/drawing/2014/main" id="{1F299836-4C10-4395-B386-C0FA537C41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677511" flipH="1">
              <a:off x="5004670" y="1826079"/>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grpSp>
      <p:pic>
        <p:nvPicPr>
          <p:cNvPr id="3" name="Picture 2">
            <a:extLst>
              <a:ext uri="{FF2B5EF4-FFF2-40B4-BE49-F238E27FC236}">
                <a16:creationId xmlns:a16="http://schemas.microsoft.com/office/drawing/2014/main" id="{4D6EEE33-4D4D-7D4F-9300-7DC1E0997E33}"/>
              </a:ext>
            </a:extLst>
          </p:cNvPr>
          <p:cNvPicPr>
            <a:picLocks noChangeAspect="1"/>
          </p:cNvPicPr>
          <p:nvPr/>
        </p:nvPicPr>
        <p:blipFill>
          <a:blip r:embed="rId3"/>
          <a:stretch>
            <a:fillRect/>
          </a:stretch>
        </p:blipFill>
        <p:spPr>
          <a:xfrm>
            <a:off x="1109763" y="1971258"/>
            <a:ext cx="4983737" cy="2915484"/>
          </a:xfrm>
          <a:prstGeom prst="rect">
            <a:avLst/>
          </a:prstGeom>
        </p:spPr>
      </p:pic>
    </p:spTree>
    <p:extLst>
      <p:ext uri="{BB962C8B-B14F-4D97-AF65-F5344CB8AC3E}">
        <p14:creationId xmlns:p14="http://schemas.microsoft.com/office/powerpoint/2010/main" val="27560701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 name="Rectangle 40">
            <a:extLst>
              <a:ext uri="{FF2B5EF4-FFF2-40B4-BE49-F238E27FC236}">
                <a16:creationId xmlns:a16="http://schemas.microsoft.com/office/drawing/2014/main" id="{B219AE65-9B94-44EA-BEF3-EF4BFA169C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F0C81A57-9CD5-461B-8FFE-4A8CB6CFBE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17539" y="467397"/>
            <a:ext cx="695829" cy="591911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grpSp>
        <p:nvGrpSpPr>
          <p:cNvPr id="45" name="Group 44">
            <a:extLst>
              <a:ext uri="{FF2B5EF4-FFF2-40B4-BE49-F238E27FC236}">
                <a16:creationId xmlns:a16="http://schemas.microsoft.com/office/drawing/2014/main" id="{3086C462-37F4-494D-8292-CCB95221CC1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a:solidFill>
            <a:srgbClr val="FFFFFF"/>
          </a:solidFill>
        </p:grpSpPr>
        <p:sp>
          <p:nvSpPr>
            <p:cNvPr id="46" name="Rectangle 45">
              <a:extLst>
                <a:ext uri="{FF2B5EF4-FFF2-40B4-BE49-F238E27FC236}">
                  <a16:creationId xmlns:a16="http://schemas.microsoft.com/office/drawing/2014/main" id="{2C7D2D64-353F-4802-AA48-A70CE6020B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sp>
        <p:sp>
          <p:nvSpPr>
            <p:cNvPr id="47" name="Freeform 5">
              <a:extLst>
                <a:ext uri="{FF2B5EF4-FFF2-40B4-BE49-F238E27FC236}">
                  <a16:creationId xmlns:a16="http://schemas.microsoft.com/office/drawing/2014/main" id="{30A6328F-CAA3-4052-BF4C-14BD47706E6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ln>
              <a:noFill/>
            </a:ln>
          </p:spPr>
          <p:style>
            <a:lnRef idx="0">
              <a:scrgbClr r="0" g="0" b="0"/>
            </a:lnRef>
            <a:fillRef idx="1002">
              <a:schemeClr val="dk2"/>
            </a:fillRef>
            <a:effectRef idx="0">
              <a:scrgbClr r="0" g="0" b="0"/>
            </a:effectRef>
            <a:fontRef idx="major"/>
          </p:style>
        </p:sp>
      </p:grpSp>
      <p:sp>
        <p:nvSpPr>
          <p:cNvPr id="2" name="TextBox 1">
            <a:extLst>
              <a:ext uri="{FF2B5EF4-FFF2-40B4-BE49-F238E27FC236}">
                <a16:creationId xmlns:a16="http://schemas.microsoft.com/office/drawing/2014/main" id="{2065C1B6-868D-1348-9611-AEF290C48F65}"/>
              </a:ext>
            </a:extLst>
          </p:cNvPr>
          <p:cNvSpPr txBox="1"/>
          <p:nvPr/>
        </p:nvSpPr>
        <p:spPr>
          <a:xfrm>
            <a:off x="1000372" y="1209957"/>
            <a:ext cx="3034580" cy="4438087"/>
          </a:xfrm>
          <a:prstGeom prst="rect">
            <a:avLst/>
          </a:prstGeom>
        </p:spPr>
        <p:txBody>
          <a:bodyPr vert="horz" lIns="91440" tIns="45720" rIns="91440" bIns="45720" rtlCol="0" anchor="ctr">
            <a:normAutofit/>
          </a:bodyPr>
          <a:lstStyle/>
          <a:p>
            <a:pPr algn="r">
              <a:spcBef>
                <a:spcPct val="0"/>
              </a:spcBef>
              <a:spcAft>
                <a:spcPts val="600"/>
              </a:spcAft>
            </a:pPr>
            <a:r>
              <a:rPr lang="en-US" sz="3200">
                <a:latin typeface="+mj-lt"/>
                <a:ea typeface="+mj-ea"/>
                <a:cs typeface="+mj-cs"/>
              </a:rPr>
              <a:t>Conclusion</a:t>
            </a:r>
          </a:p>
        </p:txBody>
      </p:sp>
      <p:cxnSp>
        <p:nvCxnSpPr>
          <p:cNvPr id="49" name="Straight Connector 48">
            <a:extLst>
              <a:ext uri="{FF2B5EF4-FFF2-40B4-BE49-F238E27FC236}">
                <a16:creationId xmlns:a16="http://schemas.microsoft.com/office/drawing/2014/main" id="{AD23B2CD-009B-425A-9616-1E1AD1D5AB4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356687" y="1930986"/>
            <a:ext cx="0" cy="3200400"/>
          </a:xfrm>
          <a:prstGeom prst="line">
            <a:avLst/>
          </a:prstGeom>
          <a:ln w="15875" cap="sq">
            <a:solidFill>
              <a:schemeClr val="tx2"/>
            </a:solidFill>
            <a:miter lim="800000"/>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8597C48C-7C18-2241-92A4-4B3EE7723AD6}"/>
              </a:ext>
            </a:extLst>
          </p:cNvPr>
          <p:cNvSpPr txBox="1"/>
          <p:nvPr/>
        </p:nvSpPr>
        <p:spPr>
          <a:xfrm>
            <a:off x="4678424" y="1059025"/>
            <a:ext cx="5302189" cy="4739950"/>
          </a:xfrm>
          <a:prstGeom prst="rect">
            <a:avLst/>
          </a:prstGeom>
        </p:spPr>
        <p:txBody>
          <a:bodyPr vert="horz" lIns="91440" tIns="45720" rIns="91440" bIns="45720" rtlCol="0" anchor="ctr">
            <a:normAutofit/>
          </a:bodyPr>
          <a:lstStyle/>
          <a:p>
            <a:pPr>
              <a:spcBef>
                <a:spcPts val="1000"/>
              </a:spcBef>
              <a:buClr>
                <a:schemeClr val="accent1"/>
              </a:buClr>
              <a:buSzPct val="80000"/>
              <a:buFont typeface="Wingdings 3" charset="2"/>
              <a:buChar char=""/>
            </a:pPr>
            <a:r>
              <a:rPr lang="en-US" dirty="0"/>
              <a:t>Based on the regression models implemented, we found out that the RMSE value of </a:t>
            </a:r>
            <a:r>
              <a:rPr lang="en-US"/>
              <a:t>XGBoost</a:t>
            </a:r>
            <a:r>
              <a:rPr lang="en-US" dirty="0"/>
              <a:t> was the lowest of all which was 1.94</a:t>
            </a:r>
            <a:endParaRPr lang="en-US"/>
          </a:p>
        </p:txBody>
      </p:sp>
    </p:spTree>
    <p:extLst>
      <p:ext uri="{BB962C8B-B14F-4D97-AF65-F5344CB8AC3E}">
        <p14:creationId xmlns:p14="http://schemas.microsoft.com/office/powerpoint/2010/main" val="5720026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4091D54B-59AB-4A5E-8E9E-0421BD66D4F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6" name="Rectangle 25">
              <a:extLst>
                <a:ext uri="{FF2B5EF4-FFF2-40B4-BE49-F238E27FC236}">
                  <a16:creationId xmlns:a16="http://schemas.microsoft.com/office/drawing/2014/main" id="{547CE62E-FFFD-4A1F-BA78-C3B89C36FC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Freeform 5">
              <a:extLst>
                <a:ext uri="{FF2B5EF4-FFF2-40B4-BE49-F238E27FC236}">
                  <a16:creationId xmlns:a16="http://schemas.microsoft.com/office/drawing/2014/main" id="{AE51FD27-6B6A-4D21-BF22-245DA9BD0B3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9" name="Rectangle 28">
            <a:extLst>
              <a:ext uri="{FF2B5EF4-FFF2-40B4-BE49-F238E27FC236}">
                <a16:creationId xmlns:a16="http://schemas.microsoft.com/office/drawing/2014/main" id="{B8144315-1C5A-4185-A952-25D98D303D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586FC555-6DF4-CB4E-AEC0-8993A5853D57}"/>
              </a:ext>
            </a:extLst>
          </p:cNvPr>
          <p:cNvSpPr>
            <a:spLocks noGrp="1"/>
          </p:cNvSpPr>
          <p:nvPr>
            <p:ph type="title"/>
          </p:nvPr>
        </p:nvSpPr>
        <p:spPr>
          <a:xfrm>
            <a:off x="8382055" y="1241266"/>
            <a:ext cx="3161016" cy="3153753"/>
          </a:xfrm>
        </p:spPr>
        <p:txBody>
          <a:bodyPr vert="horz" lIns="91440" tIns="45720" rIns="91440" bIns="45720" rtlCol="0" anchor="b">
            <a:normAutofit/>
          </a:bodyPr>
          <a:lstStyle/>
          <a:p>
            <a:r>
              <a:rPr lang="en-US" sz="5400" b="0" i="0" kern="1200">
                <a:solidFill>
                  <a:srgbClr val="EBEBEB"/>
                </a:solidFill>
                <a:latin typeface="+mj-lt"/>
                <a:ea typeface="+mj-ea"/>
                <a:cs typeface="+mj-cs"/>
              </a:rPr>
              <a:t>Thank you</a:t>
            </a:r>
          </a:p>
        </p:txBody>
      </p:sp>
      <p:grpSp>
        <p:nvGrpSpPr>
          <p:cNvPr id="31" name="Group 30">
            <a:extLst>
              <a:ext uri="{FF2B5EF4-FFF2-40B4-BE49-F238E27FC236}">
                <a16:creationId xmlns:a16="http://schemas.microsoft.com/office/drawing/2014/main" id="{25A657F0-42F3-40D3-BC75-7DA1F5C6A22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3332" y="396837"/>
            <a:ext cx="7906665" cy="6058999"/>
            <a:chOff x="423332" y="396837"/>
            <a:chExt cx="7906665" cy="6058999"/>
          </a:xfrm>
        </p:grpSpPr>
        <p:sp>
          <p:nvSpPr>
            <p:cNvPr id="32" name="Rectangle 31">
              <a:extLst>
                <a:ext uri="{FF2B5EF4-FFF2-40B4-BE49-F238E27FC236}">
                  <a16:creationId xmlns:a16="http://schemas.microsoft.com/office/drawing/2014/main" id="{2E94FF68-7A60-47B7-AB98-1674FC7F2D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flipH="1">
              <a:off x="423332" y="402165"/>
              <a:ext cx="678513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33" name="Freeform 5">
              <a:extLst>
                <a:ext uri="{FF2B5EF4-FFF2-40B4-BE49-F238E27FC236}">
                  <a16:creationId xmlns:a16="http://schemas.microsoft.com/office/drawing/2014/main" id="{42B4F8D7-4E9C-45EF-9072-1AF32CEF71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400000" flipH="1">
              <a:off x="4616676" y="2801722"/>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34" name="Freeform 5">
              <a:extLst>
                <a:ext uri="{FF2B5EF4-FFF2-40B4-BE49-F238E27FC236}">
                  <a16:creationId xmlns:a16="http://schemas.microsoft.com/office/drawing/2014/main" id="{3ECBDDDB-593C-40F0-8E80-AA75798EE4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677511" flipH="1">
              <a:off x="6459831" y="1826079"/>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grpSp>
      <p:pic>
        <p:nvPicPr>
          <p:cNvPr id="22" name="Graphic 21" descr="Smiling Face with No Fill">
            <a:extLst>
              <a:ext uri="{FF2B5EF4-FFF2-40B4-BE49-F238E27FC236}">
                <a16:creationId xmlns:a16="http://schemas.microsoft.com/office/drawing/2014/main" id="{0058D2F7-A46F-4B9B-9C82-A19173A0611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016974" y="1114621"/>
            <a:ext cx="4628758" cy="4628758"/>
          </a:xfrm>
          <a:prstGeom prst="rect">
            <a:avLst/>
          </a:prstGeom>
        </p:spPr>
      </p:pic>
    </p:spTree>
    <p:extLst>
      <p:ext uri="{BB962C8B-B14F-4D97-AF65-F5344CB8AC3E}">
        <p14:creationId xmlns:p14="http://schemas.microsoft.com/office/powerpoint/2010/main" val="18104763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24E43EB-867C-4B35-9A5C-E435157C72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7C0F5DA-B59F-4F13-8BB8-FFD8F2C572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12" name="Freeform 5">
            <a:extLst>
              <a:ext uri="{FF2B5EF4-FFF2-40B4-BE49-F238E27FC236}">
                <a16:creationId xmlns:a16="http://schemas.microsoft.com/office/drawing/2014/main" id="{9CEA1DEC-CC9E-4776-9E08-048A15BFA6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4" name="Freeform: Shape 13">
            <a:extLst>
              <a:ext uri="{FF2B5EF4-FFF2-40B4-BE49-F238E27FC236}">
                <a16:creationId xmlns:a16="http://schemas.microsoft.com/office/drawing/2014/main" id="{9CE399CF-F4B8-4832-A8CB-B93F6B1EF4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bg1"/>
          </a:solidFill>
          <a:ln>
            <a:noFill/>
          </a:ln>
        </p:spPr>
      </p:sp>
      <p:sp>
        <p:nvSpPr>
          <p:cNvPr id="16" name="Freeform 5">
            <a:extLst>
              <a:ext uri="{FF2B5EF4-FFF2-40B4-BE49-F238E27FC236}">
                <a16:creationId xmlns:a16="http://schemas.microsoft.com/office/drawing/2014/main" id="{1F23E73A-FDC8-462C-83C1-3AA8961449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sp>
        <p:nvSpPr>
          <p:cNvPr id="2" name="Title 1">
            <a:extLst>
              <a:ext uri="{FF2B5EF4-FFF2-40B4-BE49-F238E27FC236}">
                <a16:creationId xmlns:a16="http://schemas.microsoft.com/office/drawing/2014/main" id="{62B1C6C0-115E-9A4C-AB11-6DF760518F4F}"/>
              </a:ext>
            </a:extLst>
          </p:cNvPr>
          <p:cNvSpPr>
            <a:spLocks noGrp="1"/>
          </p:cNvSpPr>
          <p:nvPr>
            <p:ph type="title"/>
          </p:nvPr>
        </p:nvSpPr>
        <p:spPr>
          <a:xfrm>
            <a:off x="994087" y="1130603"/>
            <a:ext cx="3342442" cy="4596794"/>
          </a:xfrm>
        </p:spPr>
        <p:txBody>
          <a:bodyPr anchor="ctr">
            <a:normAutofit/>
          </a:bodyPr>
          <a:lstStyle/>
          <a:p>
            <a:r>
              <a:rPr lang="en-US" sz="3200">
                <a:solidFill>
                  <a:srgbClr val="EBEBEB"/>
                </a:solidFill>
              </a:rPr>
              <a:t>Project Overview</a:t>
            </a:r>
          </a:p>
        </p:txBody>
      </p:sp>
      <p:sp>
        <p:nvSpPr>
          <p:cNvPr id="3" name="Content Placeholder 2">
            <a:extLst>
              <a:ext uri="{FF2B5EF4-FFF2-40B4-BE49-F238E27FC236}">
                <a16:creationId xmlns:a16="http://schemas.microsoft.com/office/drawing/2014/main" id="{23277361-F5DA-4E46-B2B7-E0502299A5BB}"/>
              </a:ext>
            </a:extLst>
          </p:cNvPr>
          <p:cNvSpPr>
            <a:spLocks noGrp="1"/>
          </p:cNvSpPr>
          <p:nvPr>
            <p:ph idx="1"/>
          </p:nvPr>
        </p:nvSpPr>
        <p:spPr>
          <a:xfrm>
            <a:off x="5290077" y="437513"/>
            <a:ext cx="5502614" cy="5954325"/>
          </a:xfrm>
        </p:spPr>
        <p:txBody>
          <a:bodyPr anchor="ctr">
            <a:normAutofit/>
          </a:bodyPr>
          <a:lstStyle/>
          <a:p>
            <a:pPr marL="0" indent="0">
              <a:buNone/>
            </a:pPr>
            <a:r>
              <a:rPr lang="en-US" sz="2000" b="1" i="1" dirty="0">
                <a:latin typeface="Calibri" panose="020F0502020204030204" pitchFamily="34" charset="0"/>
                <a:cs typeface="Calibri" panose="020F0502020204030204" pitchFamily="34" charset="0"/>
              </a:rPr>
              <a:t>AIM:</a:t>
            </a:r>
            <a:r>
              <a:rPr lang="en-US" sz="2000" b="1" i="1">
                <a:latin typeface="Calibri" panose="020F0502020204030204" pitchFamily="34" charset="0"/>
                <a:cs typeface="Calibri" panose="020F0502020204030204" pitchFamily="34" charset="0"/>
              </a:rPr>
              <a:t>  </a:t>
            </a:r>
          </a:p>
          <a:p>
            <a:pPr marL="0" indent="0">
              <a:buNone/>
            </a:pPr>
            <a:r>
              <a:rPr lang="en-US" sz="2000">
                <a:latin typeface="Calibri" panose="020F0502020204030204" pitchFamily="34" charset="0"/>
                <a:cs typeface="Calibri" panose="020F0502020204030204" pitchFamily="34" charset="0"/>
              </a:rPr>
              <a:t>Based on the applicant data, predict the risk levels(range 1-8)  to make decisions on the insurance approval.</a:t>
            </a:r>
          </a:p>
          <a:p>
            <a:endParaRPr lang="en-US" sz="2000"/>
          </a:p>
          <a:p>
            <a:pPr marL="0" indent="0">
              <a:buNone/>
            </a:pPr>
            <a:r>
              <a:rPr lang="en-US" sz="2000" b="1" i="1" dirty="0">
                <a:latin typeface="Calibri" panose="020F0502020204030204" pitchFamily="34" charset="0"/>
                <a:cs typeface="Calibri" panose="020F0502020204030204" pitchFamily="34" charset="0"/>
              </a:rPr>
              <a:t>APPROACH:</a:t>
            </a:r>
          </a:p>
          <a:p>
            <a:r>
              <a:rPr lang="en-US" sz="2000">
                <a:latin typeface="Calibri" panose="020F0502020204030204" pitchFamily="34" charset="0"/>
                <a:cs typeface="Calibri" panose="020F0502020204030204" pitchFamily="34" charset="0"/>
              </a:rPr>
              <a:t>We are pre-processing the data to build predictive models.</a:t>
            </a:r>
          </a:p>
          <a:p>
            <a:r>
              <a:rPr lang="en-US" sz="2000">
                <a:latin typeface="Calibri" panose="020F0502020204030204" pitchFamily="34" charset="0"/>
                <a:cs typeface="Calibri" panose="020F0502020204030204" pitchFamily="34" charset="0"/>
              </a:rPr>
              <a:t>Building  predictive models using linear regression, decision tree regression and SVM regression techniques.</a:t>
            </a:r>
          </a:p>
          <a:p>
            <a:r>
              <a:rPr lang="en-US" sz="2000">
                <a:latin typeface="Calibri" panose="020F0502020204030204" pitchFamily="34" charset="0"/>
                <a:cs typeface="Calibri" panose="020F0502020204030204" pitchFamily="34" charset="0"/>
              </a:rPr>
              <a:t>Evaluating and comparing the performance of each model using test data</a:t>
            </a:r>
            <a:endParaRPr lang="en-US" sz="2000"/>
          </a:p>
        </p:txBody>
      </p:sp>
    </p:spTree>
    <p:extLst>
      <p:ext uri="{BB962C8B-B14F-4D97-AF65-F5344CB8AC3E}">
        <p14:creationId xmlns:p14="http://schemas.microsoft.com/office/powerpoint/2010/main" val="6926486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72C6E0B7-C37D-4D54-8F3E-8D9F9097F6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14" name="Freeform: Shape 13">
            <a:extLst>
              <a:ext uri="{FF2B5EF4-FFF2-40B4-BE49-F238E27FC236}">
                <a16:creationId xmlns:a16="http://schemas.microsoft.com/office/drawing/2014/main" id="{B7B653ED-BC47-4D34-B612-473D6AFAD0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6290102" y="977273"/>
            <a:ext cx="6053670" cy="4903455"/>
          </a:xfrm>
          <a:custGeom>
            <a:avLst/>
            <a:gdLst>
              <a:gd name="connsiteX0" fmla="*/ 6053670 w 6053670"/>
              <a:gd name="connsiteY0" fmla="*/ 1098 h 4903455"/>
              <a:gd name="connsiteX1" fmla="*/ 6053670 w 6053670"/>
              <a:gd name="connsiteY1" fmla="*/ 424590 h 4903455"/>
              <a:gd name="connsiteX2" fmla="*/ 6053670 w 6053670"/>
              <a:gd name="connsiteY2" fmla="*/ 1254558 h 4903455"/>
              <a:gd name="connsiteX3" fmla="*/ 6053670 w 6053670"/>
              <a:gd name="connsiteY3" fmla="*/ 4903455 h 4903455"/>
              <a:gd name="connsiteX4" fmla="*/ 0 w 6053670"/>
              <a:gd name="connsiteY4" fmla="*/ 4903455 h 4903455"/>
              <a:gd name="connsiteX5" fmla="*/ 0 w 6053670"/>
              <a:gd name="connsiteY5" fmla="*/ 1249853 h 4903455"/>
              <a:gd name="connsiteX6" fmla="*/ 0 w 6053670"/>
              <a:gd name="connsiteY6" fmla="*/ 424590 h 4903455"/>
              <a:gd name="connsiteX7" fmla="*/ 0 w 6053670"/>
              <a:gd name="connsiteY7" fmla="*/ 0 h 4903455"/>
              <a:gd name="connsiteX8" fmla="*/ 35717 w 6053670"/>
              <a:gd name="connsiteY8" fmla="*/ 5488 h 4903455"/>
              <a:gd name="connsiteX9" fmla="*/ 140445 w 6053670"/>
              <a:gd name="connsiteY9" fmla="*/ 21641 h 4903455"/>
              <a:gd name="connsiteX10" fmla="*/ 216722 w 6053670"/>
              <a:gd name="connsiteY10" fmla="*/ 32932 h 4903455"/>
              <a:gd name="connsiteX11" fmla="*/ 307527 w 6053670"/>
              <a:gd name="connsiteY11" fmla="*/ 44850 h 4903455"/>
              <a:gd name="connsiteX12" fmla="*/ 415282 w 6053670"/>
              <a:gd name="connsiteY12" fmla="*/ 59121 h 4903455"/>
              <a:gd name="connsiteX13" fmla="*/ 534539 w 6053670"/>
              <a:gd name="connsiteY13" fmla="*/ 74175 h 4903455"/>
              <a:gd name="connsiteX14" fmla="*/ 668931 w 6053670"/>
              <a:gd name="connsiteY14" fmla="*/ 90014 h 4903455"/>
              <a:gd name="connsiteX15" fmla="*/ 815430 w 6053670"/>
              <a:gd name="connsiteY15" fmla="*/ 106794 h 4903455"/>
              <a:gd name="connsiteX16" fmla="*/ 974641 w 6053670"/>
              <a:gd name="connsiteY16" fmla="*/ 123574 h 4903455"/>
              <a:gd name="connsiteX17" fmla="*/ 1144144 w 6053670"/>
              <a:gd name="connsiteY17" fmla="*/ 140667 h 4903455"/>
              <a:gd name="connsiteX18" fmla="*/ 1326965 w 6053670"/>
              <a:gd name="connsiteY18" fmla="*/ 156506 h 4903455"/>
              <a:gd name="connsiteX19" fmla="*/ 1518261 w 6053670"/>
              <a:gd name="connsiteY19" fmla="*/ 171717 h 4903455"/>
              <a:gd name="connsiteX20" fmla="*/ 1720453 w 6053670"/>
              <a:gd name="connsiteY20" fmla="*/ 185518 h 4903455"/>
              <a:gd name="connsiteX21" fmla="*/ 1931121 w 6053670"/>
              <a:gd name="connsiteY21" fmla="*/ 198690 h 4903455"/>
              <a:gd name="connsiteX22" fmla="*/ 2150869 w 6053670"/>
              <a:gd name="connsiteY22" fmla="*/ 211079 h 4903455"/>
              <a:gd name="connsiteX23" fmla="*/ 2263467 w 6053670"/>
              <a:gd name="connsiteY23" fmla="*/ 215470 h 4903455"/>
              <a:gd name="connsiteX24" fmla="*/ 2378487 w 6053670"/>
              <a:gd name="connsiteY24" fmla="*/ 220332 h 4903455"/>
              <a:gd name="connsiteX25" fmla="*/ 2495323 w 6053670"/>
              <a:gd name="connsiteY25" fmla="*/ 224879 h 4903455"/>
              <a:gd name="connsiteX26" fmla="*/ 2612764 w 6053670"/>
              <a:gd name="connsiteY26" fmla="*/ 227859 h 4903455"/>
              <a:gd name="connsiteX27" fmla="*/ 2732627 w 6053670"/>
              <a:gd name="connsiteY27" fmla="*/ 230525 h 4903455"/>
              <a:gd name="connsiteX28" fmla="*/ 2853700 w 6053670"/>
              <a:gd name="connsiteY28" fmla="*/ 233348 h 4903455"/>
              <a:gd name="connsiteX29" fmla="*/ 2977195 w 6053670"/>
              <a:gd name="connsiteY29" fmla="*/ 235229 h 4903455"/>
              <a:gd name="connsiteX30" fmla="*/ 3101900 w 6053670"/>
              <a:gd name="connsiteY30" fmla="*/ 235229 h 4903455"/>
              <a:gd name="connsiteX31" fmla="*/ 3227817 w 6053670"/>
              <a:gd name="connsiteY31" fmla="*/ 236170 h 4903455"/>
              <a:gd name="connsiteX32" fmla="*/ 3354944 w 6053670"/>
              <a:gd name="connsiteY32" fmla="*/ 235229 h 4903455"/>
              <a:gd name="connsiteX33" fmla="*/ 3483887 w 6053670"/>
              <a:gd name="connsiteY33" fmla="*/ 233348 h 4903455"/>
              <a:gd name="connsiteX34" fmla="*/ 3612830 w 6053670"/>
              <a:gd name="connsiteY34" fmla="*/ 231623 h 4903455"/>
              <a:gd name="connsiteX35" fmla="*/ 3743589 w 6053670"/>
              <a:gd name="connsiteY35" fmla="*/ 227859 h 4903455"/>
              <a:gd name="connsiteX36" fmla="*/ 3875559 w 6053670"/>
              <a:gd name="connsiteY36" fmla="*/ 223938 h 4903455"/>
              <a:gd name="connsiteX37" fmla="*/ 4007529 w 6053670"/>
              <a:gd name="connsiteY37" fmla="*/ 219391 h 4903455"/>
              <a:gd name="connsiteX38" fmla="*/ 4140710 w 6053670"/>
              <a:gd name="connsiteY38" fmla="*/ 212961 h 4903455"/>
              <a:gd name="connsiteX39" fmla="*/ 4275102 w 6053670"/>
              <a:gd name="connsiteY39" fmla="*/ 205277 h 4903455"/>
              <a:gd name="connsiteX40" fmla="*/ 4410098 w 6053670"/>
              <a:gd name="connsiteY40" fmla="*/ 197907 h 4903455"/>
              <a:gd name="connsiteX41" fmla="*/ 4545096 w 6053670"/>
              <a:gd name="connsiteY41" fmla="*/ 188498 h 4903455"/>
              <a:gd name="connsiteX42" fmla="*/ 4681909 w 6053670"/>
              <a:gd name="connsiteY42" fmla="*/ 177207 h 4903455"/>
              <a:gd name="connsiteX43" fmla="*/ 4816905 w 6053670"/>
              <a:gd name="connsiteY43" fmla="*/ 165916 h 4903455"/>
              <a:gd name="connsiteX44" fmla="*/ 4954323 w 6053670"/>
              <a:gd name="connsiteY44" fmla="*/ 152899 h 4903455"/>
              <a:gd name="connsiteX45" fmla="*/ 5092347 w 6053670"/>
              <a:gd name="connsiteY45" fmla="*/ 138629 h 4903455"/>
              <a:gd name="connsiteX46" fmla="*/ 5228555 w 6053670"/>
              <a:gd name="connsiteY46" fmla="*/ 123574 h 4903455"/>
              <a:gd name="connsiteX47" fmla="*/ 5366578 w 6053670"/>
              <a:gd name="connsiteY47" fmla="*/ 106010 h 4903455"/>
              <a:gd name="connsiteX48" fmla="*/ 5503997 w 6053670"/>
              <a:gd name="connsiteY48" fmla="*/ 87192 h 4903455"/>
              <a:gd name="connsiteX49" fmla="*/ 5642020 w 6053670"/>
              <a:gd name="connsiteY49" fmla="*/ 68530 h 4903455"/>
              <a:gd name="connsiteX50" fmla="*/ 5779438 w 6053670"/>
              <a:gd name="connsiteY50" fmla="*/ 46733 h 4903455"/>
              <a:gd name="connsiteX51" fmla="*/ 5916251 w 6053670"/>
              <a:gd name="connsiteY51" fmla="*/ 24464 h 4903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4903455">
                <a:moveTo>
                  <a:pt x="6053670" y="1098"/>
                </a:moveTo>
                <a:lnTo>
                  <a:pt x="6053670" y="424590"/>
                </a:lnTo>
                <a:lnTo>
                  <a:pt x="6053670" y="1254558"/>
                </a:lnTo>
                <a:lnTo>
                  <a:pt x="6053670" y="4903455"/>
                </a:lnTo>
                <a:lnTo>
                  <a:pt x="0" y="4903455"/>
                </a:lnTo>
                <a:lnTo>
                  <a:pt x="0" y="1249853"/>
                </a:lnTo>
                <a:lnTo>
                  <a:pt x="0" y="424590"/>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0" y="235229"/>
                </a:lnTo>
                <a:lnTo>
                  <a:pt x="3227817" y="236170"/>
                </a:lnTo>
                <a:lnTo>
                  <a:pt x="3354944" y="235229"/>
                </a:lnTo>
                <a:lnTo>
                  <a:pt x="3483887" y="233348"/>
                </a:lnTo>
                <a:lnTo>
                  <a:pt x="3612830" y="231623"/>
                </a:lnTo>
                <a:lnTo>
                  <a:pt x="3743589" y="227859"/>
                </a:lnTo>
                <a:lnTo>
                  <a:pt x="3875559" y="223938"/>
                </a:lnTo>
                <a:lnTo>
                  <a:pt x="4007529"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sp>
      <p:sp>
        <p:nvSpPr>
          <p:cNvPr id="16" name="Freeform 5">
            <a:extLst>
              <a:ext uri="{FF2B5EF4-FFF2-40B4-BE49-F238E27FC236}">
                <a16:creationId xmlns:a16="http://schemas.microsoft.com/office/drawing/2014/main" id="{B93D812D-BB26-4FDD-A218-F6F71E7376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18" name="Freeform 5">
            <a:extLst>
              <a:ext uri="{FF2B5EF4-FFF2-40B4-BE49-F238E27FC236}">
                <a16:creationId xmlns:a16="http://schemas.microsoft.com/office/drawing/2014/main" id="{EEA99C6C-BC37-4408-9F74-3DDB1060B7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537676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sp>
        <p:nvSpPr>
          <p:cNvPr id="2" name="Title 1">
            <a:extLst>
              <a:ext uri="{FF2B5EF4-FFF2-40B4-BE49-F238E27FC236}">
                <a16:creationId xmlns:a16="http://schemas.microsoft.com/office/drawing/2014/main" id="{9AA82090-1064-D54B-AA71-16ED5C7E78E9}"/>
              </a:ext>
            </a:extLst>
          </p:cNvPr>
          <p:cNvSpPr>
            <a:spLocks noGrp="1"/>
          </p:cNvSpPr>
          <p:nvPr>
            <p:ph type="title"/>
          </p:nvPr>
        </p:nvSpPr>
        <p:spPr>
          <a:xfrm>
            <a:off x="639098" y="629265"/>
            <a:ext cx="6072776" cy="1622322"/>
          </a:xfrm>
        </p:spPr>
        <p:txBody>
          <a:bodyPr>
            <a:normAutofit/>
          </a:bodyPr>
          <a:lstStyle/>
          <a:p>
            <a:r>
              <a:rPr lang="en-US" b="1" i="1">
                <a:solidFill>
                  <a:srgbClr val="FFFFFE"/>
                </a:solidFill>
                <a:latin typeface="Calibri" panose="020F0502020204030204" pitchFamily="34" charset="0"/>
                <a:cs typeface="Calibri" panose="020F0502020204030204" pitchFamily="34" charset="0"/>
              </a:rPr>
              <a:t>Pre-Processing of Data</a:t>
            </a:r>
            <a:endParaRPr lang="en-US">
              <a:solidFill>
                <a:srgbClr val="FFFFFE"/>
              </a:solidFill>
            </a:endParaRPr>
          </a:p>
        </p:txBody>
      </p:sp>
      <p:sp>
        <p:nvSpPr>
          <p:cNvPr id="20" name="Rectangle 19">
            <a:extLst>
              <a:ext uri="{FF2B5EF4-FFF2-40B4-BE49-F238E27FC236}">
                <a16:creationId xmlns:a16="http://schemas.microsoft.com/office/drawing/2014/main" id="{924C0032-B592-45AB-AD23-5A4BD369B6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2" name="Oval 21">
            <a:extLst>
              <a:ext uri="{FF2B5EF4-FFF2-40B4-BE49-F238E27FC236}">
                <a16:creationId xmlns:a16="http://schemas.microsoft.com/office/drawing/2014/main" id="{89BF1F84-E7C7-42A7-911D-8E48AF6711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a:extLst>
              <a:ext uri="{FF2B5EF4-FFF2-40B4-BE49-F238E27FC236}">
                <a16:creationId xmlns:a16="http://schemas.microsoft.com/office/drawing/2014/main" id="{0C3CFCFE-6522-4333-8CB1-16DB80E7E9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44D19DDA-E5B6-2C4F-8418-EB8D72030C73}"/>
              </a:ext>
            </a:extLst>
          </p:cNvPr>
          <p:cNvSpPr>
            <a:spLocks noGrp="1"/>
          </p:cNvSpPr>
          <p:nvPr>
            <p:ph idx="1"/>
          </p:nvPr>
        </p:nvSpPr>
        <p:spPr>
          <a:xfrm>
            <a:off x="639098" y="2418735"/>
            <a:ext cx="6072776" cy="3811740"/>
          </a:xfrm>
        </p:spPr>
        <p:txBody>
          <a:bodyPr anchor="ctr">
            <a:normAutofit/>
          </a:bodyPr>
          <a:lstStyle/>
          <a:p>
            <a:pPr marL="0" indent="0">
              <a:buNone/>
            </a:pPr>
            <a:r>
              <a:rPr lang="en-US" b="1" i="1">
                <a:solidFill>
                  <a:srgbClr val="FFFFFE"/>
                </a:solidFill>
                <a:latin typeface="Calibri" panose="020F0502020204030204" pitchFamily="34" charset="0"/>
                <a:cs typeface="Calibri" panose="020F0502020204030204" pitchFamily="34" charset="0"/>
              </a:rPr>
              <a:t>Given: </a:t>
            </a:r>
          </a:p>
          <a:p>
            <a:pPr marL="0" indent="0">
              <a:buNone/>
            </a:pPr>
            <a:r>
              <a:rPr lang="en-US">
                <a:solidFill>
                  <a:srgbClr val="FFFFFE"/>
                </a:solidFill>
                <a:latin typeface="Calibri" panose="020F0502020204030204" pitchFamily="34" charset="0"/>
                <a:cs typeface="Calibri" panose="020F0502020204030204" pitchFamily="34" charset="0"/>
              </a:rPr>
              <a:t>The Prudential life insurance dataset has 127 independent variables and 1 dependent variables with over 58000 records. These 128 features are either continuous, discrete or categorical in nature.</a:t>
            </a:r>
          </a:p>
          <a:p>
            <a:pPr marL="0" indent="0">
              <a:buNone/>
            </a:pPr>
            <a:r>
              <a:rPr lang="en-US" b="1" i="1">
                <a:solidFill>
                  <a:srgbClr val="FFFFFE"/>
                </a:solidFill>
                <a:latin typeface="Calibri" panose="020F0502020204030204" pitchFamily="34" charset="0"/>
                <a:cs typeface="Calibri" panose="020F0502020204030204" pitchFamily="34" charset="0"/>
              </a:rPr>
              <a:t>Data Cleaning:</a:t>
            </a:r>
          </a:p>
          <a:p>
            <a:r>
              <a:rPr lang="en-US">
                <a:solidFill>
                  <a:srgbClr val="FFFFFE"/>
                </a:solidFill>
                <a:latin typeface="Calibri" panose="020F0502020204030204" pitchFamily="34" charset="0"/>
                <a:cs typeface="Calibri" panose="020F0502020204030204" pitchFamily="34" charset="0"/>
              </a:rPr>
              <a:t>Eliminated the dimensions containing more than 60% of missing values.</a:t>
            </a:r>
          </a:p>
          <a:p>
            <a:r>
              <a:rPr lang="en-US">
                <a:solidFill>
                  <a:srgbClr val="FFFFFE"/>
                </a:solidFill>
                <a:latin typeface="Calibri" panose="020F0502020204030204" pitchFamily="34" charset="0"/>
                <a:cs typeface="Calibri" panose="020F0502020204030204" pitchFamily="34" charset="0"/>
              </a:rPr>
              <a:t>Removed the dimensions having more than 6 categories.</a:t>
            </a:r>
          </a:p>
          <a:p>
            <a:endParaRPr lang="en-US">
              <a:solidFill>
                <a:srgbClr val="FFFFFE"/>
              </a:solidFill>
            </a:endParaRPr>
          </a:p>
        </p:txBody>
      </p:sp>
      <p:pic>
        <p:nvPicPr>
          <p:cNvPr id="6" name="Picture 5">
            <a:extLst>
              <a:ext uri="{FF2B5EF4-FFF2-40B4-BE49-F238E27FC236}">
                <a16:creationId xmlns:a16="http://schemas.microsoft.com/office/drawing/2014/main" id="{0EFF9E5F-EEA8-B543-801E-9C596F2550E8}"/>
              </a:ext>
            </a:extLst>
          </p:cNvPr>
          <p:cNvPicPr>
            <a:picLocks noChangeAspect="1"/>
          </p:cNvPicPr>
          <p:nvPr/>
        </p:nvPicPr>
        <p:blipFill>
          <a:blip r:embed="rId2"/>
          <a:stretch>
            <a:fillRect/>
          </a:stretch>
        </p:blipFill>
        <p:spPr>
          <a:xfrm>
            <a:off x="7442998" y="645107"/>
            <a:ext cx="4075772" cy="2710388"/>
          </a:xfrm>
          <a:prstGeom prst="rect">
            <a:avLst/>
          </a:prstGeom>
        </p:spPr>
      </p:pic>
      <p:pic>
        <p:nvPicPr>
          <p:cNvPr id="7" name="Picture 6">
            <a:extLst>
              <a:ext uri="{FF2B5EF4-FFF2-40B4-BE49-F238E27FC236}">
                <a16:creationId xmlns:a16="http://schemas.microsoft.com/office/drawing/2014/main" id="{7BE70BD1-6955-C648-94FA-7F558083CED9}"/>
              </a:ext>
            </a:extLst>
          </p:cNvPr>
          <p:cNvPicPr>
            <a:picLocks noChangeAspect="1"/>
          </p:cNvPicPr>
          <p:nvPr/>
        </p:nvPicPr>
        <p:blipFill>
          <a:blip r:embed="rId3"/>
          <a:stretch>
            <a:fillRect/>
          </a:stretch>
        </p:blipFill>
        <p:spPr>
          <a:xfrm>
            <a:off x="7418226" y="3694409"/>
            <a:ext cx="4125317" cy="2361743"/>
          </a:xfrm>
          <a:prstGeom prst="rect">
            <a:avLst/>
          </a:prstGeom>
        </p:spPr>
      </p:pic>
    </p:spTree>
    <p:extLst>
      <p:ext uri="{BB962C8B-B14F-4D97-AF65-F5344CB8AC3E}">
        <p14:creationId xmlns:p14="http://schemas.microsoft.com/office/powerpoint/2010/main" val="1740116946"/>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24E43EB-867C-4B35-9A5C-E435157C72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7C0F5DA-B59F-4F13-8BB8-FFD8F2C572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12" name="Freeform 5">
            <a:extLst>
              <a:ext uri="{FF2B5EF4-FFF2-40B4-BE49-F238E27FC236}">
                <a16:creationId xmlns:a16="http://schemas.microsoft.com/office/drawing/2014/main" id="{9CEA1DEC-CC9E-4776-9E08-048A15BFA6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4" name="Freeform: Shape 13">
            <a:extLst>
              <a:ext uri="{FF2B5EF4-FFF2-40B4-BE49-F238E27FC236}">
                <a16:creationId xmlns:a16="http://schemas.microsoft.com/office/drawing/2014/main" id="{9CE399CF-F4B8-4832-A8CB-B93F6B1EF4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bg1"/>
          </a:solidFill>
          <a:ln>
            <a:noFill/>
          </a:ln>
        </p:spPr>
      </p:sp>
      <p:sp>
        <p:nvSpPr>
          <p:cNvPr id="16" name="Freeform 5">
            <a:extLst>
              <a:ext uri="{FF2B5EF4-FFF2-40B4-BE49-F238E27FC236}">
                <a16:creationId xmlns:a16="http://schemas.microsoft.com/office/drawing/2014/main" id="{1F23E73A-FDC8-462C-83C1-3AA8961449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sp>
        <p:nvSpPr>
          <p:cNvPr id="2" name="Title 1">
            <a:extLst>
              <a:ext uri="{FF2B5EF4-FFF2-40B4-BE49-F238E27FC236}">
                <a16:creationId xmlns:a16="http://schemas.microsoft.com/office/drawing/2014/main" id="{B859E7FB-3852-3E4A-A64A-26AADC82E2BF}"/>
              </a:ext>
            </a:extLst>
          </p:cNvPr>
          <p:cNvSpPr>
            <a:spLocks noGrp="1"/>
          </p:cNvSpPr>
          <p:nvPr>
            <p:ph type="title"/>
          </p:nvPr>
        </p:nvSpPr>
        <p:spPr>
          <a:xfrm>
            <a:off x="994087" y="1130603"/>
            <a:ext cx="3342442" cy="4596794"/>
          </a:xfrm>
        </p:spPr>
        <p:txBody>
          <a:bodyPr anchor="ctr">
            <a:normAutofit/>
          </a:bodyPr>
          <a:lstStyle/>
          <a:p>
            <a:r>
              <a:rPr lang="en-US" sz="3200" b="1" i="1" dirty="0">
                <a:solidFill>
                  <a:srgbClr val="EBEBEB"/>
                </a:solidFill>
                <a:latin typeface="Calibri" panose="020F0502020204030204" pitchFamily="34" charset="0"/>
                <a:cs typeface="Calibri" panose="020F0502020204030204" pitchFamily="34" charset="0"/>
              </a:rPr>
              <a:t>Pre-Processing of Data</a:t>
            </a:r>
            <a:endParaRPr lang="en-US" sz="3200" dirty="0">
              <a:solidFill>
                <a:srgbClr val="EBEBEB"/>
              </a:solidFill>
            </a:endParaRPr>
          </a:p>
        </p:txBody>
      </p:sp>
      <p:sp>
        <p:nvSpPr>
          <p:cNvPr id="3" name="Content Placeholder 2">
            <a:extLst>
              <a:ext uri="{FF2B5EF4-FFF2-40B4-BE49-F238E27FC236}">
                <a16:creationId xmlns:a16="http://schemas.microsoft.com/office/drawing/2014/main" id="{D567DEE7-07C9-7A49-B90F-B0A102288B29}"/>
              </a:ext>
            </a:extLst>
          </p:cNvPr>
          <p:cNvSpPr>
            <a:spLocks noGrp="1"/>
          </p:cNvSpPr>
          <p:nvPr>
            <p:ph idx="1"/>
          </p:nvPr>
        </p:nvSpPr>
        <p:spPr>
          <a:xfrm>
            <a:off x="5290077" y="437513"/>
            <a:ext cx="5502614" cy="5954325"/>
          </a:xfrm>
        </p:spPr>
        <p:txBody>
          <a:bodyPr anchor="ctr">
            <a:normAutofit/>
          </a:bodyPr>
          <a:lstStyle/>
          <a:p>
            <a:pPr marL="0" indent="0">
              <a:buNone/>
            </a:pPr>
            <a:r>
              <a:rPr lang="en-US" sz="2000" b="1" i="1">
                <a:latin typeface="Calibri" panose="020F0502020204030204" pitchFamily="34" charset="0"/>
                <a:cs typeface="Calibri" panose="020F0502020204030204" pitchFamily="34" charset="0"/>
              </a:rPr>
              <a:t>Data Imputation:</a:t>
            </a:r>
          </a:p>
          <a:p>
            <a:pPr marL="0" indent="0">
              <a:buNone/>
            </a:pPr>
            <a:r>
              <a:rPr lang="en-US" sz="2000">
                <a:latin typeface="Calibri" panose="020F0502020204030204" pitchFamily="34" charset="0"/>
                <a:cs typeface="Calibri" panose="020F0502020204030204" pitchFamily="34" charset="0"/>
              </a:rPr>
              <a:t>Imputed  the  missing values with the mean for continuous or discrete variables.</a:t>
            </a:r>
            <a:endParaRPr lang="en-US" sz="2000" b="1" i="1">
              <a:latin typeface="Calibri" panose="020F0502020204030204" pitchFamily="34" charset="0"/>
              <a:cs typeface="Calibri" panose="020F0502020204030204" pitchFamily="34" charset="0"/>
            </a:endParaRPr>
          </a:p>
          <a:p>
            <a:pPr marL="0" indent="0">
              <a:buNone/>
            </a:pPr>
            <a:endParaRPr lang="en-US" sz="2000" b="1" i="1">
              <a:latin typeface="Calibri" panose="020F0502020204030204" pitchFamily="34" charset="0"/>
              <a:cs typeface="Calibri" panose="020F0502020204030204" pitchFamily="34" charset="0"/>
            </a:endParaRPr>
          </a:p>
          <a:p>
            <a:pPr marL="0" indent="0">
              <a:buNone/>
            </a:pPr>
            <a:r>
              <a:rPr lang="en-US" sz="2000" b="1" i="1">
                <a:latin typeface="Calibri" panose="020F0502020204030204" pitchFamily="34" charset="0"/>
                <a:cs typeface="Calibri" panose="020F0502020204030204" pitchFamily="34" charset="0"/>
              </a:rPr>
              <a:t>0 to C Transformation:</a:t>
            </a:r>
          </a:p>
          <a:p>
            <a:pPr marL="0" indent="0">
              <a:buFont typeface="Arial" panose="020B0604020202020204" pitchFamily="34" charset="0"/>
              <a:buNone/>
            </a:pPr>
            <a:r>
              <a:rPr lang="en-US" sz="2000">
                <a:latin typeface="Calibri" panose="020F0502020204030204" pitchFamily="34" charset="0"/>
                <a:cs typeface="Calibri" panose="020F0502020204030204" pitchFamily="34" charset="0"/>
              </a:rPr>
              <a:t>Categorical variables are converted to numerical(binary) by 0 to C transformation technique using ‘acm.disjonctif’ function in R.</a:t>
            </a:r>
          </a:p>
          <a:p>
            <a:pPr marL="0" indent="0">
              <a:buFont typeface="Arial" panose="020B0604020202020204" pitchFamily="34" charset="0"/>
              <a:buNone/>
            </a:pPr>
            <a:endParaRPr lang="en-US" sz="2000">
              <a:latin typeface="Calibri" panose="020F0502020204030204" pitchFamily="34" charset="0"/>
              <a:cs typeface="Calibri" panose="020F0502020204030204" pitchFamily="34" charset="0"/>
            </a:endParaRPr>
          </a:p>
          <a:p>
            <a:pPr marL="0" indent="0">
              <a:buNone/>
            </a:pPr>
            <a:r>
              <a:rPr lang="en-US" sz="2000" b="1" i="1">
                <a:latin typeface="Calibri" panose="020F0502020204030204" pitchFamily="34" charset="0"/>
                <a:cs typeface="Calibri" panose="020F0502020204030204" pitchFamily="34" charset="0"/>
              </a:rPr>
              <a:t>Dimension Reduction:</a:t>
            </a:r>
          </a:p>
          <a:p>
            <a:pPr marL="0" indent="0">
              <a:buNone/>
            </a:pPr>
            <a:r>
              <a:rPr lang="en-US" sz="2000">
                <a:latin typeface="Calibri" panose="020F0502020204030204" pitchFamily="34" charset="0"/>
                <a:cs typeface="Calibri" panose="020F0502020204030204" pitchFamily="34" charset="0"/>
              </a:rPr>
              <a:t>We used linear regression to reduce the dimensions. The dimensions with Pr value more than 0.05 were taken off as they were less significant.</a:t>
            </a:r>
            <a:endParaRPr lang="en-US" sz="2000"/>
          </a:p>
        </p:txBody>
      </p:sp>
    </p:spTree>
    <p:extLst>
      <p:ext uri="{BB962C8B-B14F-4D97-AF65-F5344CB8AC3E}">
        <p14:creationId xmlns:p14="http://schemas.microsoft.com/office/powerpoint/2010/main" val="14406188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643780CE-2BE5-46F6-97B2-60DF30217E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12" name="Freeform: Shape 11">
            <a:extLst>
              <a:ext uri="{FF2B5EF4-FFF2-40B4-BE49-F238E27FC236}">
                <a16:creationId xmlns:a16="http://schemas.microsoft.com/office/drawing/2014/main" id="{61A87A49-68E6-459E-A5A6-46229FF421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sp>
      <p:sp>
        <p:nvSpPr>
          <p:cNvPr id="14" name="Freeform 5">
            <a:extLst>
              <a:ext uri="{FF2B5EF4-FFF2-40B4-BE49-F238E27FC236}">
                <a16:creationId xmlns:a16="http://schemas.microsoft.com/office/drawing/2014/main" id="{F6ACD5FC-CAFE-48EB-B765-60EED2E0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p:cNvSpPr>
            <a:spLocks noGrp="1"/>
          </p:cNvSpPr>
          <p:nvPr>
            <p:ph type="title"/>
          </p:nvPr>
        </p:nvSpPr>
        <p:spPr>
          <a:xfrm>
            <a:off x="1154955" y="973668"/>
            <a:ext cx="2942210" cy="1020232"/>
          </a:xfrm>
        </p:spPr>
        <p:txBody>
          <a:bodyPr>
            <a:normAutofit/>
          </a:bodyPr>
          <a:lstStyle/>
          <a:p>
            <a:pPr>
              <a:lnSpc>
                <a:spcPct val="90000"/>
              </a:lnSpc>
            </a:pPr>
            <a:r>
              <a:rPr lang="en-US" sz="3300" b="1" i="1">
                <a:solidFill>
                  <a:srgbClr val="EBEBEB"/>
                </a:solidFill>
                <a:latin typeface="Calibri" panose="020F0502020204030204" pitchFamily="34" charset="0"/>
                <a:cs typeface="Calibri" panose="020F0502020204030204" pitchFamily="34" charset="0"/>
              </a:rPr>
              <a:t>Linear regression </a:t>
            </a:r>
          </a:p>
        </p:txBody>
      </p:sp>
      <p:pic>
        <p:nvPicPr>
          <p:cNvPr id="5" name="Picture 4"/>
          <p:cNvPicPr>
            <a:picLocks noChangeAspect="1"/>
          </p:cNvPicPr>
          <p:nvPr/>
        </p:nvPicPr>
        <p:blipFill>
          <a:blip r:embed="rId2"/>
          <a:stretch>
            <a:fillRect/>
          </a:stretch>
        </p:blipFill>
        <p:spPr>
          <a:xfrm>
            <a:off x="5879266" y="803751"/>
            <a:ext cx="5022215" cy="5250498"/>
          </a:xfrm>
          <a:prstGeom prst="rect">
            <a:avLst/>
          </a:prstGeom>
          <a:solidFill>
            <a:schemeClr val="tx2">
              <a:lumMod val="20000"/>
              <a:lumOff val="80000"/>
            </a:schemeClr>
          </a:solidFill>
        </p:spPr>
      </p:pic>
      <p:sp>
        <p:nvSpPr>
          <p:cNvPr id="16" name="Rectangle 15">
            <a:extLst>
              <a:ext uri="{FF2B5EF4-FFF2-40B4-BE49-F238E27FC236}">
                <a16:creationId xmlns:a16="http://schemas.microsoft.com/office/drawing/2014/main" id="{9F33B405-D785-4738-B1C0-6A0AA5E982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8" name="Oval 17">
            <a:extLst>
              <a:ext uri="{FF2B5EF4-FFF2-40B4-BE49-F238E27FC236}">
                <a16:creationId xmlns:a16="http://schemas.microsoft.com/office/drawing/2014/main" id="{4233DC0E-DE6C-4FB6-A529-51B162641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a:extLst>
              <a:ext uri="{FF2B5EF4-FFF2-40B4-BE49-F238E27FC236}">
                <a16:creationId xmlns:a16="http://schemas.microsoft.com/office/drawing/2014/main" id="{3870477F-E451-4BC3-863F-0E2FC57288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p:cNvSpPr>
            <a:spLocks noGrp="1"/>
          </p:cNvSpPr>
          <p:nvPr>
            <p:ph idx="1"/>
          </p:nvPr>
        </p:nvSpPr>
        <p:spPr>
          <a:xfrm>
            <a:off x="1154955" y="2120900"/>
            <a:ext cx="3133726" cy="3898900"/>
          </a:xfrm>
        </p:spPr>
        <p:txBody>
          <a:bodyPr>
            <a:normAutofit/>
          </a:bodyPr>
          <a:lstStyle/>
          <a:p>
            <a:r>
              <a:rPr lang="en-US">
                <a:solidFill>
                  <a:srgbClr val="FFFFFF"/>
                </a:solidFill>
                <a:latin typeface="Calibri" panose="020F0502020204030204" pitchFamily="34" charset="0"/>
                <a:cs typeface="Calibri" panose="020F0502020204030204" pitchFamily="34" charset="0"/>
              </a:rPr>
              <a:t>In statistics, </a:t>
            </a:r>
            <a:r>
              <a:rPr lang="en-US" b="1">
                <a:solidFill>
                  <a:srgbClr val="FFFFFF"/>
                </a:solidFill>
                <a:latin typeface="Calibri" panose="020F0502020204030204" pitchFamily="34" charset="0"/>
                <a:cs typeface="Calibri" panose="020F0502020204030204" pitchFamily="34" charset="0"/>
              </a:rPr>
              <a:t>linear regression</a:t>
            </a:r>
            <a:r>
              <a:rPr lang="en-US">
                <a:solidFill>
                  <a:srgbClr val="FFFFFF"/>
                </a:solidFill>
                <a:latin typeface="Calibri" panose="020F0502020204030204" pitchFamily="34" charset="0"/>
                <a:cs typeface="Calibri" panose="020F0502020204030204" pitchFamily="34" charset="0"/>
              </a:rPr>
              <a:t> is an approach for modeling the relationship between a scalar dependent variable y and one or more explanatory variables (or independent variables) denoted X. </a:t>
            </a:r>
          </a:p>
          <a:p>
            <a:endParaRPr lang="en-US">
              <a:solidFill>
                <a:srgbClr val="FFFFFF"/>
              </a:solidFill>
            </a:endParaRPr>
          </a:p>
          <a:p>
            <a:endParaRPr lang="en-US">
              <a:solidFill>
                <a:srgbClr val="FFFFFF"/>
              </a:solidFill>
            </a:endParaRPr>
          </a:p>
        </p:txBody>
      </p:sp>
      <p:sp>
        <p:nvSpPr>
          <p:cNvPr id="22" name="Freeform 5">
            <a:extLst>
              <a:ext uri="{FF2B5EF4-FFF2-40B4-BE49-F238E27FC236}">
                <a16:creationId xmlns:a16="http://schemas.microsoft.com/office/drawing/2014/main" id="{B4A81DE1-E2BC-4A31-99EE-71350421B0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spTree>
    <p:extLst>
      <p:ext uri="{BB962C8B-B14F-4D97-AF65-F5344CB8AC3E}">
        <p14:creationId xmlns:p14="http://schemas.microsoft.com/office/powerpoint/2010/main" val="1849594524"/>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82452" y="304127"/>
            <a:ext cx="6319603" cy="1293028"/>
          </a:xfrm>
        </p:spPr>
        <p:txBody>
          <a:bodyPr/>
          <a:lstStyle/>
          <a:p>
            <a:r>
              <a:rPr lang="en-US" b="1" i="1" dirty="0">
                <a:latin typeface="Calibri" panose="020F0502020204030204" pitchFamily="34" charset="0"/>
                <a:cs typeface="Calibri" panose="020F0502020204030204" pitchFamily="34" charset="0"/>
              </a:rPr>
              <a:t>Linear regression </a:t>
            </a:r>
            <a:endParaRPr lang="en-US" dirty="0"/>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6367922" y="2017440"/>
            <a:ext cx="5672667" cy="4840560"/>
          </a:xfrm>
          <a:prstGeom prst="rect">
            <a:avLst/>
          </a:prstGeom>
        </p:spPr>
      </p:pic>
      <p:pic>
        <p:nvPicPr>
          <p:cNvPr id="5" name="Picture 4"/>
          <p:cNvPicPr>
            <a:picLocks noChangeAspect="1"/>
          </p:cNvPicPr>
          <p:nvPr/>
        </p:nvPicPr>
        <p:blipFill>
          <a:blip r:embed="rId3"/>
          <a:stretch>
            <a:fillRect/>
          </a:stretch>
        </p:blipFill>
        <p:spPr>
          <a:xfrm>
            <a:off x="0" y="2017440"/>
            <a:ext cx="6367922" cy="4840560"/>
          </a:xfrm>
          <a:prstGeom prst="rect">
            <a:avLst/>
          </a:prstGeom>
        </p:spPr>
      </p:pic>
    </p:spTree>
    <p:extLst>
      <p:ext uri="{BB962C8B-B14F-4D97-AF65-F5344CB8AC3E}">
        <p14:creationId xmlns:p14="http://schemas.microsoft.com/office/powerpoint/2010/main" val="40765340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363685"/>
            <a:ext cx="9905998" cy="956282"/>
          </a:xfrm>
        </p:spPr>
        <p:txBody>
          <a:bodyPr/>
          <a:lstStyle/>
          <a:p>
            <a:pPr algn="ctr"/>
            <a:r>
              <a:rPr lang="en-US" b="1" i="1" dirty="0">
                <a:latin typeface="Calibri" panose="020F0502020204030204" pitchFamily="34" charset="0"/>
                <a:cs typeface="Calibri" panose="020F0502020204030204" pitchFamily="34" charset="0"/>
              </a:rPr>
              <a:t>Linear regression </a:t>
            </a:r>
            <a:endParaRPr lang="en-US" dirty="0"/>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194872" y="1638300"/>
            <a:ext cx="6908800" cy="5283200"/>
          </a:xfrm>
          <a:prstGeom prst="rect">
            <a:avLst/>
          </a:prstGeom>
        </p:spPr>
      </p:pic>
      <p:pic>
        <p:nvPicPr>
          <p:cNvPr id="5" name="Picture 4"/>
          <p:cNvPicPr>
            <a:picLocks noChangeAspect="1"/>
          </p:cNvPicPr>
          <p:nvPr/>
        </p:nvPicPr>
        <p:blipFill>
          <a:blip r:embed="rId3"/>
          <a:stretch>
            <a:fillRect/>
          </a:stretch>
        </p:blipFill>
        <p:spPr>
          <a:xfrm>
            <a:off x="6764867" y="1638300"/>
            <a:ext cx="5427133" cy="5219700"/>
          </a:xfrm>
          <a:prstGeom prst="rect">
            <a:avLst/>
          </a:prstGeom>
        </p:spPr>
      </p:pic>
    </p:spTree>
    <p:extLst>
      <p:ext uri="{BB962C8B-B14F-4D97-AF65-F5344CB8AC3E}">
        <p14:creationId xmlns:p14="http://schemas.microsoft.com/office/powerpoint/2010/main" val="16884838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363685"/>
            <a:ext cx="9905998" cy="956282"/>
          </a:xfrm>
        </p:spPr>
        <p:txBody>
          <a:bodyPr/>
          <a:lstStyle/>
          <a:p>
            <a:pPr algn="ctr"/>
            <a:r>
              <a:rPr lang="en-US" b="1" i="1" dirty="0">
                <a:latin typeface="Calibri" panose="020F0502020204030204" pitchFamily="34" charset="0"/>
                <a:cs typeface="Calibri" panose="020F0502020204030204" pitchFamily="34" charset="0"/>
              </a:rPr>
              <a:t>Linear regression </a:t>
            </a:r>
            <a:endParaRPr lang="en-US" dirty="0"/>
          </a:p>
        </p:txBody>
      </p:sp>
      <p:pic>
        <p:nvPicPr>
          <p:cNvPr id="6" name="Content Placeholder 5"/>
          <p:cNvPicPr>
            <a:picLocks noGrp="1" noChangeAspect="1"/>
          </p:cNvPicPr>
          <p:nvPr>
            <p:ph idx="1"/>
          </p:nvPr>
        </p:nvPicPr>
        <p:blipFill>
          <a:blip r:embed="rId2"/>
          <a:stretch>
            <a:fillRect/>
          </a:stretch>
        </p:blipFill>
        <p:spPr>
          <a:xfrm>
            <a:off x="861522" y="2490125"/>
            <a:ext cx="5618839" cy="1316389"/>
          </a:xfrm>
          <a:prstGeom prst="rect">
            <a:avLst/>
          </a:prstGeom>
        </p:spPr>
      </p:pic>
      <p:pic>
        <p:nvPicPr>
          <p:cNvPr id="7" name="Picture 6"/>
          <p:cNvPicPr>
            <a:picLocks noChangeAspect="1"/>
          </p:cNvPicPr>
          <p:nvPr/>
        </p:nvPicPr>
        <p:blipFill>
          <a:blip r:embed="rId3"/>
          <a:stretch>
            <a:fillRect/>
          </a:stretch>
        </p:blipFill>
        <p:spPr>
          <a:xfrm>
            <a:off x="5794845" y="4573585"/>
            <a:ext cx="6267450" cy="1050646"/>
          </a:xfrm>
          <a:prstGeom prst="rect">
            <a:avLst/>
          </a:prstGeom>
        </p:spPr>
      </p:pic>
    </p:spTree>
    <p:extLst>
      <p:ext uri="{BB962C8B-B14F-4D97-AF65-F5344CB8AC3E}">
        <p14:creationId xmlns:p14="http://schemas.microsoft.com/office/powerpoint/2010/main" val="8346333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 name="Rectangle 12">
            <a:extLst>
              <a:ext uri="{FF2B5EF4-FFF2-40B4-BE49-F238E27FC236}">
                <a16:creationId xmlns:a16="http://schemas.microsoft.com/office/drawing/2014/main" id="{F70C2B8F-6B1B-46D5-86E6-40F36C695F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sp>
      <p:sp>
        <p:nvSpPr>
          <p:cNvPr id="28" name="Freeform 5">
            <a:extLst>
              <a:ext uri="{FF2B5EF4-FFF2-40B4-BE49-F238E27FC236}">
                <a16:creationId xmlns:a16="http://schemas.microsoft.com/office/drawing/2014/main" id="{DB521824-592C-476A-AB0A-CA0C6D1F34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tx1">
              <a:alpha val="20000"/>
            </a:schemeClr>
          </a:solidFill>
          <a:ln>
            <a:noFill/>
          </a:ln>
        </p:spPr>
      </p:sp>
      <p:sp>
        <p:nvSpPr>
          <p:cNvPr id="29" name="Freeform: Shape 16">
            <a:extLst>
              <a:ext uri="{FF2B5EF4-FFF2-40B4-BE49-F238E27FC236}">
                <a16:creationId xmlns:a16="http://schemas.microsoft.com/office/drawing/2014/main" id="{A2749EFA-8EE4-4EB8-9424-8E593B9320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950898" y="638067"/>
            <a:ext cx="6053670" cy="5581866"/>
          </a:xfrm>
          <a:custGeom>
            <a:avLst/>
            <a:gdLst>
              <a:gd name="connsiteX0" fmla="*/ 6053670 w 6053670"/>
              <a:gd name="connsiteY0" fmla="*/ 1098 h 5581866"/>
              <a:gd name="connsiteX1" fmla="*/ 6053670 w 6053670"/>
              <a:gd name="connsiteY1" fmla="*/ 514028 h 5581866"/>
              <a:gd name="connsiteX2" fmla="*/ 6053670 w 6053670"/>
              <a:gd name="connsiteY2" fmla="*/ 1254558 h 5581866"/>
              <a:gd name="connsiteX3" fmla="*/ 6053670 w 6053670"/>
              <a:gd name="connsiteY3" fmla="*/ 5581866 h 5581866"/>
              <a:gd name="connsiteX4" fmla="*/ 0 w 6053670"/>
              <a:gd name="connsiteY4" fmla="*/ 5581866 h 5581866"/>
              <a:gd name="connsiteX5" fmla="*/ 0 w 6053670"/>
              <a:gd name="connsiteY5" fmla="*/ 1249853 h 5581866"/>
              <a:gd name="connsiteX6" fmla="*/ 0 w 6053670"/>
              <a:gd name="connsiteY6" fmla="*/ 514028 h 5581866"/>
              <a:gd name="connsiteX7" fmla="*/ 0 w 6053670"/>
              <a:gd name="connsiteY7" fmla="*/ 0 h 5581866"/>
              <a:gd name="connsiteX8" fmla="*/ 35717 w 6053670"/>
              <a:gd name="connsiteY8" fmla="*/ 5488 h 5581866"/>
              <a:gd name="connsiteX9" fmla="*/ 140445 w 6053670"/>
              <a:gd name="connsiteY9" fmla="*/ 21641 h 5581866"/>
              <a:gd name="connsiteX10" fmla="*/ 216722 w 6053670"/>
              <a:gd name="connsiteY10" fmla="*/ 32932 h 5581866"/>
              <a:gd name="connsiteX11" fmla="*/ 307527 w 6053670"/>
              <a:gd name="connsiteY11" fmla="*/ 44850 h 5581866"/>
              <a:gd name="connsiteX12" fmla="*/ 415282 w 6053670"/>
              <a:gd name="connsiteY12" fmla="*/ 59121 h 5581866"/>
              <a:gd name="connsiteX13" fmla="*/ 534539 w 6053670"/>
              <a:gd name="connsiteY13" fmla="*/ 74175 h 5581866"/>
              <a:gd name="connsiteX14" fmla="*/ 668931 w 6053670"/>
              <a:gd name="connsiteY14" fmla="*/ 90014 h 5581866"/>
              <a:gd name="connsiteX15" fmla="*/ 815430 w 6053670"/>
              <a:gd name="connsiteY15" fmla="*/ 106794 h 5581866"/>
              <a:gd name="connsiteX16" fmla="*/ 974641 w 6053670"/>
              <a:gd name="connsiteY16" fmla="*/ 123574 h 5581866"/>
              <a:gd name="connsiteX17" fmla="*/ 1144144 w 6053670"/>
              <a:gd name="connsiteY17" fmla="*/ 140667 h 5581866"/>
              <a:gd name="connsiteX18" fmla="*/ 1326965 w 6053670"/>
              <a:gd name="connsiteY18" fmla="*/ 156506 h 5581866"/>
              <a:gd name="connsiteX19" fmla="*/ 1518261 w 6053670"/>
              <a:gd name="connsiteY19" fmla="*/ 171717 h 5581866"/>
              <a:gd name="connsiteX20" fmla="*/ 1720453 w 6053670"/>
              <a:gd name="connsiteY20" fmla="*/ 185518 h 5581866"/>
              <a:gd name="connsiteX21" fmla="*/ 1931121 w 6053670"/>
              <a:gd name="connsiteY21" fmla="*/ 198690 h 5581866"/>
              <a:gd name="connsiteX22" fmla="*/ 2150869 w 6053670"/>
              <a:gd name="connsiteY22" fmla="*/ 211079 h 5581866"/>
              <a:gd name="connsiteX23" fmla="*/ 2263467 w 6053670"/>
              <a:gd name="connsiteY23" fmla="*/ 215470 h 5581866"/>
              <a:gd name="connsiteX24" fmla="*/ 2378487 w 6053670"/>
              <a:gd name="connsiteY24" fmla="*/ 220332 h 5581866"/>
              <a:gd name="connsiteX25" fmla="*/ 2495323 w 6053670"/>
              <a:gd name="connsiteY25" fmla="*/ 224879 h 5581866"/>
              <a:gd name="connsiteX26" fmla="*/ 2612764 w 6053670"/>
              <a:gd name="connsiteY26" fmla="*/ 227859 h 5581866"/>
              <a:gd name="connsiteX27" fmla="*/ 2732627 w 6053670"/>
              <a:gd name="connsiteY27" fmla="*/ 230525 h 5581866"/>
              <a:gd name="connsiteX28" fmla="*/ 2853700 w 6053670"/>
              <a:gd name="connsiteY28" fmla="*/ 233348 h 5581866"/>
              <a:gd name="connsiteX29" fmla="*/ 2977195 w 6053670"/>
              <a:gd name="connsiteY29" fmla="*/ 235229 h 5581866"/>
              <a:gd name="connsiteX30" fmla="*/ 3101900 w 6053670"/>
              <a:gd name="connsiteY30" fmla="*/ 235229 h 5581866"/>
              <a:gd name="connsiteX31" fmla="*/ 3227817 w 6053670"/>
              <a:gd name="connsiteY31" fmla="*/ 236170 h 5581866"/>
              <a:gd name="connsiteX32" fmla="*/ 3354944 w 6053670"/>
              <a:gd name="connsiteY32" fmla="*/ 235229 h 5581866"/>
              <a:gd name="connsiteX33" fmla="*/ 3483887 w 6053670"/>
              <a:gd name="connsiteY33" fmla="*/ 233348 h 5581866"/>
              <a:gd name="connsiteX34" fmla="*/ 3612830 w 6053670"/>
              <a:gd name="connsiteY34" fmla="*/ 231623 h 5581866"/>
              <a:gd name="connsiteX35" fmla="*/ 3743589 w 6053670"/>
              <a:gd name="connsiteY35" fmla="*/ 227859 h 5581866"/>
              <a:gd name="connsiteX36" fmla="*/ 3875559 w 6053670"/>
              <a:gd name="connsiteY36" fmla="*/ 223938 h 5581866"/>
              <a:gd name="connsiteX37" fmla="*/ 4007529 w 6053670"/>
              <a:gd name="connsiteY37" fmla="*/ 219391 h 5581866"/>
              <a:gd name="connsiteX38" fmla="*/ 4140710 w 6053670"/>
              <a:gd name="connsiteY38" fmla="*/ 212961 h 5581866"/>
              <a:gd name="connsiteX39" fmla="*/ 4275102 w 6053670"/>
              <a:gd name="connsiteY39" fmla="*/ 205277 h 5581866"/>
              <a:gd name="connsiteX40" fmla="*/ 4410098 w 6053670"/>
              <a:gd name="connsiteY40" fmla="*/ 197907 h 5581866"/>
              <a:gd name="connsiteX41" fmla="*/ 4545096 w 6053670"/>
              <a:gd name="connsiteY41" fmla="*/ 188498 h 5581866"/>
              <a:gd name="connsiteX42" fmla="*/ 4681909 w 6053670"/>
              <a:gd name="connsiteY42" fmla="*/ 177207 h 5581866"/>
              <a:gd name="connsiteX43" fmla="*/ 4816905 w 6053670"/>
              <a:gd name="connsiteY43" fmla="*/ 165916 h 5581866"/>
              <a:gd name="connsiteX44" fmla="*/ 4954323 w 6053670"/>
              <a:gd name="connsiteY44" fmla="*/ 152899 h 5581866"/>
              <a:gd name="connsiteX45" fmla="*/ 5092347 w 6053670"/>
              <a:gd name="connsiteY45" fmla="*/ 138629 h 5581866"/>
              <a:gd name="connsiteX46" fmla="*/ 5228555 w 6053670"/>
              <a:gd name="connsiteY46" fmla="*/ 123574 h 5581866"/>
              <a:gd name="connsiteX47" fmla="*/ 5366578 w 6053670"/>
              <a:gd name="connsiteY47" fmla="*/ 106010 h 5581866"/>
              <a:gd name="connsiteX48" fmla="*/ 5503997 w 6053670"/>
              <a:gd name="connsiteY48" fmla="*/ 87192 h 5581866"/>
              <a:gd name="connsiteX49" fmla="*/ 5642020 w 6053670"/>
              <a:gd name="connsiteY49" fmla="*/ 68530 h 5581866"/>
              <a:gd name="connsiteX50" fmla="*/ 5779438 w 6053670"/>
              <a:gd name="connsiteY50" fmla="*/ 46733 h 5581866"/>
              <a:gd name="connsiteX51" fmla="*/ 5916251 w 6053670"/>
              <a:gd name="connsiteY51" fmla="*/ 24464 h 5581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5581866">
                <a:moveTo>
                  <a:pt x="6053670" y="1098"/>
                </a:moveTo>
                <a:lnTo>
                  <a:pt x="6053670" y="514028"/>
                </a:lnTo>
                <a:lnTo>
                  <a:pt x="6053670" y="1254558"/>
                </a:lnTo>
                <a:lnTo>
                  <a:pt x="6053670" y="5581866"/>
                </a:lnTo>
                <a:lnTo>
                  <a:pt x="0" y="5581866"/>
                </a:lnTo>
                <a:lnTo>
                  <a:pt x="0" y="1249853"/>
                </a:lnTo>
                <a:lnTo>
                  <a:pt x="0" y="514028"/>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0" y="235229"/>
                </a:lnTo>
                <a:lnTo>
                  <a:pt x="3227817" y="236170"/>
                </a:lnTo>
                <a:lnTo>
                  <a:pt x="3354944" y="235229"/>
                </a:lnTo>
                <a:lnTo>
                  <a:pt x="3483887" y="233348"/>
                </a:lnTo>
                <a:lnTo>
                  <a:pt x="3612830" y="231623"/>
                </a:lnTo>
                <a:lnTo>
                  <a:pt x="3743589" y="227859"/>
                </a:lnTo>
                <a:lnTo>
                  <a:pt x="3875559" y="223938"/>
                </a:lnTo>
                <a:lnTo>
                  <a:pt x="4007529"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tx1"/>
          </a:solidFill>
          <a:ln>
            <a:noFill/>
          </a:ln>
        </p:spPr>
      </p:sp>
      <p:sp>
        <p:nvSpPr>
          <p:cNvPr id="30" name="Freeform 5">
            <a:extLst>
              <a:ext uri="{FF2B5EF4-FFF2-40B4-BE49-F238E27FC236}">
                <a16:creationId xmlns:a16="http://schemas.microsoft.com/office/drawing/2014/main" id="{B5C860C9-D4F9-4350-80DA-0D1CD36C77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p:cNvSpPr>
            <a:spLocks noGrp="1"/>
          </p:cNvSpPr>
          <p:nvPr>
            <p:ph type="title"/>
          </p:nvPr>
        </p:nvSpPr>
        <p:spPr>
          <a:xfrm>
            <a:off x="639098" y="629265"/>
            <a:ext cx="5132438" cy="1622322"/>
          </a:xfrm>
        </p:spPr>
        <p:txBody>
          <a:bodyPr vert="horz" lIns="91440" tIns="45720" rIns="91440" bIns="45720" rtlCol="0" anchor="ctr">
            <a:normAutofit/>
          </a:bodyPr>
          <a:lstStyle/>
          <a:p>
            <a:r>
              <a:rPr lang="en-US" b="0" i="0" kern="1200">
                <a:solidFill>
                  <a:srgbClr val="EBEBEB"/>
                </a:solidFill>
                <a:latin typeface="+mj-lt"/>
                <a:ea typeface="+mj-ea"/>
                <a:cs typeface="+mj-cs"/>
              </a:rPr>
              <a:t>SVM regression </a:t>
            </a:r>
          </a:p>
        </p:txBody>
      </p:sp>
      <p:pic>
        <p:nvPicPr>
          <p:cNvPr id="8" name="Picture 7"/>
          <p:cNvPicPr>
            <a:picLocks noChangeAspect="1"/>
          </p:cNvPicPr>
          <p:nvPr/>
        </p:nvPicPr>
        <p:blipFill>
          <a:blip r:embed="rId2"/>
          <a:stretch>
            <a:fillRect/>
          </a:stretch>
        </p:blipFill>
        <p:spPr>
          <a:xfrm>
            <a:off x="6714836" y="1584774"/>
            <a:ext cx="4828707" cy="3706032"/>
          </a:xfrm>
          <a:prstGeom prst="rect">
            <a:avLst/>
          </a:prstGeom>
        </p:spPr>
      </p:pic>
      <p:sp>
        <p:nvSpPr>
          <p:cNvPr id="31" name="Rectangle 20">
            <a:extLst>
              <a:ext uri="{FF2B5EF4-FFF2-40B4-BE49-F238E27FC236}">
                <a16:creationId xmlns:a16="http://schemas.microsoft.com/office/drawing/2014/main" id="{538A90C8-AE0E-4EBA-9AF8-EEDB206020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Content Placeholder 4"/>
          <p:cNvSpPr txBox="1">
            <a:spLocks/>
          </p:cNvSpPr>
          <p:nvPr/>
        </p:nvSpPr>
        <p:spPr>
          <a:xfrm>
            <a:off x="639098" y="2418735"/>
            <a:ext cx="5132439" cy="3811742"/>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pPr marL="0" indent="0" defTabSz="457200">
              <a:buClr>
                <a:schemeClr val="accent1"/>
              </a:buClr>
              <a:buSzPct val="80000"/>
              <a:buFont typeface="Wingdings 3" charset="2"/>
              <a:buChar char=""/>
            </a:pPr>
            <a:r>
              <a:rPr lang="en-US">
                <a:solidFill>
                  <a:srgbClr val="FFFFFF"/>
                </a:solidFill>
              </a:rPr>
              <a:t>Support Vector Machines are very specific class of algorithms, characterized by usage of kernels, absence of local minima, sparseness of the solution and capacity control obtained by acting on the margin, or on number of support vectors, etc.</a:t>
            </a:r>
          </a:p>
          <a:p>
            <a:pPr defTabSz="457200">
              <a:buClr>
                <a:schemeClr val="accent1"/>
              </a:buClr>
              <a:buSzPct val="80000"/>
              <a:buFont typeface="Wingdings 3" charset="2"/>
              <a:buChar char=""/>
            </a:pPr>
            <a:endParaRPr lang="en-US">
              <a:solidFill>
                <a:srgbClr val="FFFFFF"/>
              </a:solidFill>
            </a:endParaRPr>
          </a:p>
        </p:txBody>
      </p:sp>
    </p:spTree>
    <p:extLst>
      <p:ext uri="{BB962C8B-B14F-4D97-AF65-F5344CB8AC3E}">
        <p14:creationId xmlns:p14="http://schemas.microsoft.com/office/powerpoint/2010/main" val="3258515906"/>
      </p:ext>
    </p:extLst>
  </p:cSld>
  <p:clrMapOvr>
    <a:overrideClrMapping bg1="dk1" tx1="lt1" bg2="dk2" tx2="lt2" accent1="accent1" accent2="accent2" accent3="accent3" accent4="accent4" accent5="accent5" accent6="accent6" hlink="hlink" folHlink="folHlink"/>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otalTime>4</TotalTime>
  <Words>596</Words>
  <Application>Microsoft Office PowerPoint</Application>
  <PresentationFormat>Widescreen</PresentationFormat>
  <Paragraphs>53</Paragraphs>
  <Slides>19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Arial</vt:lpstr>
      <vt:lpstr>Calibri</vt:lpstr>
      <vt:lpstr>Century Gothic</vt:lpstr>
      <vt:lpstr>Maven Pro</vt:lpstr>
      <vt:lpstr>Nunito</vt:lpstr>
      <vt:lpstr>Wingdings 3</vt:lpstr>
      <vt:lpstr>Ion Boardroom</vt:lpstr>
      <vt:lpstr>Prudential Life Insurance  Advances in Data Science and Architecture Professor: Dr. Subrata Das</vt:lpstr>
      <vt:lpstr>Project Overview</vt:lpstr>
      <vt:lpstr>Pre-Processing of Data</vt:lpstr>
      <vt:lpstr>Pre-Processing of Data</vt:lpstr>
      <vt:lpstr>Linear regression </vt:lpstr>
      <vt:lpstr>Linear regression </vt:lpstr>
      <vt:lpstr>Linear regression </vt:lpstr>
      <vt:lpstr>Linear regression </vt:lpstr>
      <vt:lpstr>SVM regression </vt:lpstr>
      <vt:lpstr>Tuning and Building SVM model</vt:lpstr>
      <vt:lpstr>SVM regression </vt:lpstr>
      <vt:lpstr>DECISION TREE REGRESSION</vt:lpstr>
      <vt:lpstr>DECISION TREE REGRESSION</vt:lpstr>
      <vt:lpstr>DECISION TREE REGRESSION</vt:lpstr>
      <vt:lpstr>XGBoost</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Prudential Life Insurance  Advances in Data Science and Architecture Professor: Dr. Subrata Das</dc:title>
  <dc:creator>Shweta Tatiya</dc:creator>
  <cp:lastModifiedBy>Radhika Rajesh Gathia</cp:lastModifiedBy>
  <cp:revision>2</cp:revision>
  <dcterms:created xsi:type="dcterms:W3CDTF">2019-08-02T20:59:05Z</dcterms:created>
  <dcterms:modified xsi:type="dcterms:W3CDTF">2020-01-21T01:48:01Z</dcterms:modified>
</cp:coreProperties>
</file>